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CBD3"/>
          </a:solidFill>
        </a:fill>
      </a:tcStyle>
    </a:wholeTbl>
    <a:band2H>
      <a:tcTxStyle/>
      <a:tcStyle>
        <a:tcBdr/>
        <a:fill>
          <a:solidFill>
            <a:srgbClr val="E8E7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CBD3"/>
          </a:solidFill>
        </a:fill>
      </a:tcStyle>
    </a:wholeTbl>
    <a:band2H>
      <a:tcTxStyle/>
      <a:tcStyle>
        <a:tcBdr/>
        <a:fill>
          <a:solidFill>
            <a:srgbClr val="E8E7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0CC"/>
          </a:solidFill>
        </a:fill>
      </a:tcStyle>
    </a:wholeTbl>
    <a:band2H>
      <a:tcTxStyle/>
      <a:tcStyle>
        <a:tcBdr/>
        <a:fill>
          <a:solidFill>
            <a:srgbClr val="F3F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AD2CB"/>
          </a:solidFill>
        </a:fill>
      </a:tcStyle>
    </a:wholeTbl>
    <a:band2H>
      <a:tcTxStyle/>
      <a:tcStyle>
        <a:tcBdr/>
        <a:fill>
          <a:solidFill>
            <a:srgbClr val="FCEA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85"/>
    <p:restoredTop sz="51973"/>
  </p:normalViewPr>
  <p:slideViewPr>
    <p:cSldViewPr snapToGrid="0">
      <p:cViewPr varScale="1">
        <p:scale>
          <a:sx n="44" d="100"/>
          <a:sy n="44" d="100"/>
        </p:scale>
        <p:origin x="19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302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Membership growth through great work clubs have done in response to covid crisis, more and more new people in the sport</a:t>
            </a:r>
          </a:p>
          <a:p>
            <a:r>
              <a:rPr lang="en-US" dirty="0"/>
              <a:t>Schools </a:t>
            </a:r>
            <a:r>
              <a:rPr lang="en-US" dirty="0" err="1"/>
              <a:t>programme</a:t>
            </a:r>
            <a:endParaRPr lang="en-US" dirty="0"/>
          </a:p>
          <a:p>
            <a:r>
              <a:rPr lang="en-US" dirty="0"/>
              <a:t>Enjoy tennis </a:t>
            </a:r>
            <a:r>
              <a:rPr lang="en-US" dirty="0" err="1"/>
              <a:t>Programme</a:t>
            </a:r>
            <a:endParaRPr lang="en-US" dirty="0"/>
          </a:p>
          <a:p>
            <a:r>
              <a:rPr lang="en-US" dirty="0"/>
              <a:t>Workforce development</a:t>
            </a:r>
          </a:p>
        </p:txBody>
      </p:sp>
    </p:spTree>
    <p:extLst>
      <p:ext uri="{BB962C8B-B14F-4D97-AF65-F5344CB8AC3E}">
        <p14:creationId xmlns:p14="http://schemas.microsoft.com/office/powerpoint/2010/main" val="3856256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level 1 courses, level 2 to start this year. More female coaches required</a:t>
            </a:r>
          </a:p>
          <a:p>
            <a:r>
              <a:rPr lang="en-US" dirty="0"/>
              <a:t>Leaders courses, club competitions </a:t>
            </a:r>
            <a:r>
              <a:rPr lang="en-US" dirty="0" err="1"/>
              <a:t>organisers</a:t>
            </a:r>
            <a:r>
              <a:rPr lang="en-US" dirty="0"/>
              <a:t> courses</a:t>
            </a:r>
          </a:p>
          <a:p>
            <a:r>
              <a:rPr lang="en-US" dirty="0"/>
              <a:t>Referee training, Fergus Murphy</a:t>
            </a:r>
          </a:p>
        </p:txBody>
      </p:sp>
    </p:spTree>
    <p:extLst>
      <p:ext uri="{BB962C8B-B14F-4D97-AF65-F5344CB8AC3E}">
        <p14:creationId xmlns:p14="http://schemas.microsoft.com/office/powerpoint/2010/main" val="507093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07000"/>
              </a:lnSpc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800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35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Anna does a lot of work behind the scenes</a:t>
            </a:r>
          </a:p>
        </p:txBody>
      </p:sp>
    </p:spTree>
    <p:extLst>
      <p:ext uri="{BB962C8B-B14F-4D97-AF65-F5344CB8AC3E}">
        <p14:creationId xmlns:p14="http://schemas.microsoft.com/office/powerpoint/2010/main" val="505059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084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256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0"/>
          <p:cNvSpPr/>
          <p:nvPr/>
        </p:nvSpPr>
        <p:spPr>
          <a:xfrm>
            <a:off x="0" y="6504495"/>
            <a:ext cx="12192000" cy="353507"/>
          </a:xfrm>
          <a:prstGeom prst="rect">
            <a:avLst/>
          </a:prstGeom>
          <a:gradFill>
            <a:gsLst>
              <a:gs pos="0">
                <a:srgbClr val="60BB46"/>
              </a:gs>
              <a:gs pos="77000">
                <a:srgbClr val="4B186D"/>
              </a:gs>
            </a:gsLst>
            <a:lin ang="10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4B186D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2400"/>
            </a:lvl1pPr>
            <a:lvl2pPr marL="0" indent="0" algn="ctr">
              <a:buClrTx/>
              <a:buSzTx/>
              <a:buFontTx/>
              <a:buNone/>
              <a:defRPr sz="2400"/>
            </a:lvl2pPr>
            <a:lvl3pPr marL="0" indent="0" algn="ctr">
              <a:buClrTx/>
              <a:buSzTx/>
              <a:buFontTx/>
              <a:buNone/>
              <a:defRPr sz="2400"/>
            </a:lvl3pPr>
            <a:lvl4pPr marL="0" indent="0" algn="ctr">
              <a:buClrTx/>
              <a:buSzTx/>
              <a:buFontTx/>
              <a:buNone/>
              <a:defRPr sz="2400"/>
            </a:lvl4pPr>
            <a:lvl5pPr marL="0" indent="0" algn="ctr">
              <a:buClrTx/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Rectangle 9"/>
          <p:cNvSpPr/>
          <p:nvPr/>
        </p:nvSpPr>
        <p:spPr>
          <a:xfrm>
            <a:off x="-1" y="-2"/>
            <a:ext cx="320513" cy="3036167"/>
          </a:xfrm>
          <a:prstGeom prst="rect">
            <a:avLst/>
          </a:prstGeom>
          <a:solidFill>
            <a:srgbClr val="4B186D"/>
          </a:solidFill>
          <a:ln w="12700">
            <a:solidFill>
              <a:srgbClr val="371250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02410" y="6557712"/>
            <a:ext cx="273654" cy="264253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4" descr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0242" y="0"/>
            <a:ext cx="2811299" cy="1405649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Rectangle 15"/>
          <p:cNvSpPr/>
          <p:nvPr/>
        </p:nvSpPr>
        <p:spPr>
          <a:xfrm>
            <a:off x="0" y="6504495"/>
            <a:ext cx="12192000" cy="353507"/>
          </a:xfrm>
          <a:prstGeom prst="rect">
            <a:avLst/>
          </a:prstGeom>
          <a:gradFill>
            <a:gsLst>
              <a:gs pos="0">
                <a:srgbClr val="60BB46"/>
              </a:gs>
              <a:gs pos="77000">
                <a:srgbClr val="4B186D"/>
              </a:gs>
            </a:gsLst>
            <a:lin ang="10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7" name="Picture 16" descr="Picture 16"/>
          <p:cNvPicPr>
            <a:picLocks noChangeAspect="1"/>
          </p:cNvPicPr>
          <p:nvPr/>
        </p:nvPicPr>
        <p:blipFill>
          <a:blip r:embed="rId3"/>
          <a:srcRect l="76796" t="4781" r="10461" b="14221"/>
          <a:stretch>
            <a:fillRect/>
          </a:stretch>
        </p:blipFill>
        <p:spPr>
          <a:xfrm>
            <a:off x="11842376" y="-2"/>
            <a:ext cx="349625" cy="3348079"/>
          </a:xfrm>
          <a:prstGeom prst="rect">
            <a:avLst/>
          </a:prstGeom>
          <a:ln w="12700">
            <a:miter lim="400000"/>
          </a:ln>
        </p:spPr>
      </p:pic>
      <p:pic>
        <p:nvPicPr>
          <p:cNvPr id="38" name="Picture 17" descr="Picture 17"/>
          <p:cNvPicPr>
            <a:picLocks noChangeAspect="1"/>
          </p:cNvPicPr>
          <p:nvPr/>
        </p:nvPicPr>
        <p:blipFill>
          <a:blip r:embed="rId3"/>
          <a:srcRect l="10041" t="14221" r="72313"/>
          <a:stretch>
            <a:fillRect/>
          </a:stretch>
        </p:blipFill>
        <p:spPr>
          <a:xfrm>
            <a:off x="-1" y="1247775"/>
            <a:ext cx="484096" cy="3619576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B186D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02410" y="6557712"/>
            <a:ext cx="273654" cy="264253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14" descr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0242" y="0"/>
            <a:ext cx="2811299" cy="1405649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Rectangle 15"/>
          <p:cNvSpPr/>
          <p:nvPr/>
        </p:nvSpPr>
        <p:spPr>
          <a:xfrm>
            <a:off x="0" y="6504495"/>
            <a:ext cx="12192000" cy="353507"/>
          </a:xfrm>
          <a:prstGeom prst="rect">
            <a:avLst/>
          </a:prstGeom>
          <a:gradFill>
            <a:gsLst>
              <a:gs pos="0">
                <a:srgbClr val="60BB46"/>
              </a:gs>
              <a:gs pos="77000">
                <a:srgbClr val="4B186D"/>
              </a:gs>
            </a:gsLst>
            <a:lin ang="10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0" name="Picture 16" descr="Picture 16"/>
          <p:cNvPicPr>
            <a:picLocks noChangeAspect="1"/>
          </p:cNvPicPr>
          <p:nvPr/>
        </p:nvPicPr>
        <p:blipFill>
          <a:blip r:embed="rId3"/>
          <a:srcRect l="76796" t="4781" r="10461" b="14221"/>
          <a:stretch>
            <a:fillRect/>
          </a:stretch>
        </p:blipFill>
        <p:spPr>
          <a:xfrm>
            <a:off x="11842376" y="-2"/>
            <a:ext cx="349625" cy="3348079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Picture 17" descr="Picture 17"/>
          <p:cNvPicPr>
            <a:picLocks noChangeAspect="1"/>
          </p:cNvPicPr>
          <p:nvPr/>
        </p:nvPicPr>
        <p:blipFill>
          <a:blip r:embed="rId3"/>
          <a:srcRect l="10041" t="14221" r="72313"/>
          <a:stretch>
            <a:fillRect/>
          </a:stretch>
        </p:blipFill>
        <p:spPr>
          <a:xfrm>
            <a:off x="-1" y="1247775"/>
            <a:ext cx="484096" cy="3619576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Title Text"/>
          <p:cNvSpPr txBox="1">
            <a:spLocks noGrp="1"/>
          </p:cNvSpPr>
          <p:nvPr>
            <p:ph type="title"/>
          </p:nvPr>
        </p:nvSpPr>
        <p:spPr>
          <a:xfrm>
            <a:off x="514905" y="-217"/>
            <a:ext cx="10838895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4B186D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02410" y="6557712"/>
            <a:ext cx="273654" cy="264253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14" descr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0242" y="0"/>
            <a:ext cx="2811299" cy="1405649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Rectangle 15"/>
          <p:cNvSpPr/>
          <p:nvPr/>
        </p:nvSpPr>
        <p:spPr>
          <a:xfrm>
            <a:off x="0" y="6504495"/>
            <a:ext cx="12192000" cy="353507"/>
          </a:xfrm>
          <a:prstGeom prst="rect">
            <a:avLst/>
          </a:prstGeom>
          <a:gradFill>
            <a:gsLst>
              <a:gs pos="0">
                <a:srgbClr val="60BB46"/>
              </a:gs>
              <a:gs pos="77000">
                <a:srgbClr val="4B186D"/>
              </a:gs>
            </a:gsLst>
            <a:lin ang="10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3" name="Picture 16" descr="Picture 16"/>
          <p:cNvPicPr>
            <a:picLocks noChangeAspect="1"/>
          </p:cNvPicPr>
          <p:nvPr/>
        </p:nvPicPr>
        <p:blipFill>
          <a:blip r:embed="rId3"/>
          <a:srcRect l="76796" t="4781" r="10461" b="14221"/>
          <a:stretch>
            <a:fillRect/>
          </a:stretch>
        </p:blipFill>
        <p:spPr>
          <a:xfrm>
            <a:off x="11842376" y="-2"/>
            <a:ext cx="349625" cy="3348079"/>
          </a:xfrm>
          <a:prstGeom prst="rect">
            <a:avLst/>
          </a:prstGeom>
          <a:ln w="12700">
            <a:miter lim="400000"/>
          </a:ln>
        </p:spPr>
      </p:pic>
      <p:pic>
        <p:nvPicPr>
          <p:cNvPr id="64" name="Picture 17" descr="Picture 17"/>
          <p:cNvPicPr>
            <a:picLocks noChangeAspect="1"/>
          </p:cNvPicPr>
          <p:nvPr/>
        </p:nvPicPr>
        <p:blipFill>
          <a:blip r:embed="rId3"/>
          <a:srcRect l="10041" t="14221" r="72313"/>
          <a:stretch>
            <a:fillRect/>
          </a:stretch>
        </p:blipFill>
        <p:spPr>
          <a:xfrm>
            <a:off x="-1" y="1247775"/>
            <a:ext cx="484096" cy="3619576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4B186D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6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400" b="1"/>
            </a:lvl1pPr>
            <a:lvl2pPr marL="0" indent="0">
              <a:buClrTx/>
              <a:buSzTx/>
              <a:buFontTx/>
              <a:buNone/>
              <a:defRPr sz="2400" b="1"/>
            </a:lvl2pPr>
            <a:lvl3pPr marL="0" indent="0">
              <a:buClrTx/>
              <a:buSzTx/>
              <a:buFontTx/>
              <a:buNone/>
              <a:defRPr sz="2400" b="1"/>
            </a:lvl3pPr>
            <a:lvl4pPr marL="0" indent="0">
              <a:buClrTx/>
              <a:buSzTx/>
              <a:buFontTx/>
              <a:buNone/>
              <a:defRPr sz="2400" b="1"/>
            </a:lvl4pPr>
            <a:lvl5pPr marL="0" indent="0">
              <a:buClrTx/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02410" y="6557712"/>
            <a:ext cx="273654" cy="264253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14" descr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0242" y="0"/>
            <a:ext cx="2811299" cy="1405649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Rectangle 15"/>
          <p:cNvSpPr/>
          <p:nvPr/>
        </p:nvSpPr>
        <p:spPr>
          <a:xfrm>
            <a:off x="0" y="6504495"/>
            <a:ext cx="12192000" cy="353507"/>
          </a:xfrm>
          <a:prstGeom prst="rect">
            <a:avLst/>
          </a:prstGeom>
          <a:gradFill>
            <a:gsLst>
              <a:gs pos="0">
                <a:srgbClr val="60BB46"/>
              </a:gs>
              <a:gs pos="77000">
                <a:srgbClr val="4B186D"/>
              </a:gs>
            </a:gsLst>
            <a:lin ang="10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77" name="Picture 16" descr="Picture 16"/>
          <p:cNvPicPr>
            <a:picLocks noChangeAspect="1"/>
          </p:cNvPicPr>
          <p:nvPr/>
        </p:nvPicPr>
        <p:blipFill>
          <a:blip r:embed="rId3"/>
          <a:srcRect l="76796" t="4781" r="10461" b="14221"/>
          <a:stretch>
            <a:fillRect/>
          </a:stretch>
        </p:blipFill>
        <p:spPr>
          <a:xfrm>
            <a:off x="11842376" y="-2"/>
            <a:ext cx="349625" cy="3348079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Picture 17" descr="Picture 17"/>
          <p:cNvPicPr>
            <a:picLocks noChangeAspect="1"/>
          </p:cNvPicPr>
          <p:nvPr/>
        </p:nvPicPr>
        <p:blipFill>
          <a:blip r:embed="rId3"/>
          <a:srcRect l="10041" t="14221" r="72313"/>
          <a:stretch>
            <a:fillRect/>
          </a:stretch>
        </p:blipFill>
        <p:spPr>
          <a:xfrm>
            <a:off x="-1" y="1247775"/>
            <a:ext cx="484096" cy="3619576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514905" y="-217"/>
            <a:ext cx="10838895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4B186D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02410" y="6557712"/>
            <a:ext cx="273654" cy="264253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icture 14" descr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0242" y="0"/>
            <a:ext cx="2811299" cy="1405649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Rectangle 15"/>
          <p:cNvSpPr/>
          <p:nvPr/>
        </p:nvSpPr>
        <p:spPr>
          <a:xfrm>
            <a:off x="0" y="6504495"/>
            <a:ext cx="12192000" cy="353507"/>
          </a:xfrm>
          <a:prstGeom prst="rect">
            <a:avLst/>
          </a:prstGeom>
          <a:gradFill>
            <a:gsLst>
              <a:gs pos="0">
                <a:srgbClr val="60BB46"/>
              </a:gs>
              <a:gs pos="77000">
                <a:srgbClr val="4B186D"/>
              </a:gs>
            </a:gsLst>
            <a:lin ang="10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89" name="Picture 16" descr="Picture 16"/>
          <p:cNvPicPr>
            <a:picLocks noChangeAspect="1"/>
          </p:cNvPicPr>
          <p:nvPr/>
        </p:nvPicPr>
        <p:blipFill>
          <a:blip r:embed="rId3"/>
          <a:srcRect l="76796" t="4781" r="10461" b="14221"/>
          <a:stretch>
            <a:fillRect/>
          </a:stretch>
        </p:blipFill>
        <p:spPr>
          <a:xfrm>
            <a:off x="11842376" y="-2"/>
            <a:ext cx="349625" cy="3348079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Picture 17" descr="Picture 17"/>
          <p:cNvPicPr>
            <a:picLocks noChangeAspect="1"/>
          </p:cNvPicPr>
          <p:nvPr/>
        </p:nvPicPr>
        <p:blipFill>
          <a:blip r:embed="rId3"/>
          <a:srcRect l="10041" t="14221" r="72313"/>
          <a:stretch>
            <a:fillRect/>
          </a:stretch>
        </p:blipFill>
        <p:spPr>
          <a:xfrm>
            <a:off x="-1" y="1247775"/>
            <a:ext cx="484096" cy="3619576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02410" y="6557712"/>
            <a:ext cx="273654" cy="264253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14" descr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0242" y="0"/>
            <a:ext cx="2811299" cy="1405649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Rectangle 15"/>
          <p:cNvSpPr/>
          <p:nvPr/>
        </p:nvSpPr>
        <p:spPr>
          <a:xfrm>
            <a:off x="0" y="6504495"/>
            <a:ext cx="12192000" cy="353507"/>
          </a:xfrm>
          <a:prstGeom prst="rect">
            <a:avLst/>
          </a:prstGeom>
          <a:gradFill>
            <a:gsLst>
              <a:gs pos="0">
                <a:srgbClr val="60BB46"/>
              </a:gs>
              <a:gs pos="77000">
                <a:srgbClr val="4B186D"/>
              </a:gs>
            </a:gsLst>
            <a:lin ang="10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00" name="Picture 16" descr="Picture 16"/>
          <p:cNvPicPr>
            <a:picLocks noChangeAspect="1"/>
          </p:cNvPicPr>
          <p:nvPr/>
        </p:nvPicPr>
        <p:blipFill>
          <a:blip r:embed="rId3"/>
          <a:srcRect l="76796" t="4781" r="10461" b="14221"/>
          <a:stretch>
            <a:fillRect/>
          </a:stretch>
        </p:blipFill>
        <p:spPr>
          <a:xfrm>
            <a:off x="11842376" y="-2"/>
            <a:ext cx="349625" cy="33480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Picture 17" descr="Picture 17"/>
          <p:cNvPicPr>
            <a:picLocks noChangeAspect="1"/>
          </p:cNvPicPr>
          <p:nvPr/>
        </p:nvPicPr>
        <p:blipFill>
          <a:blip r:embed="rId3"/>
          <a:srcRect l="10041" t="14221" r="72313"/>
          <a:stretch>
            <a:fillRect/>
          </a:stretch>
        </p:blipFill>
        <p:spPr>
          <a:xfrm>
            <a:off x="-1" y="1247775"/>
            <a:ext cx="484096" cy="3619576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4B186D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0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02410" y="6557712"/>
            <a:ext cx="273654" cy="264253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14" descr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0242" y="0"/>
            <a:ext cx="2811299" cy="1405649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Rectangle 15"/>
          <p:cNvSpPr/>
          <p:nvPr/>
        </p:nvSpPr>
        <p:spPr>
          <a:xfrm>
            <a:off x="0" y="6504495"/>
            <a:ext cx="12192000" cy="353507"/>
          </a:xfrm>
          <a:prstGeom prst="rect">
            <a:avLst/>
          </a:prstGeom>
          <a:gradFill>
            <a:gsLst>
              <a:gs pos="0">
                <a:srgbClr val="60BB46"/>
              </a:gs>
              <a:gs pos="77000">
                <a:srgbClr val="4B186D"/>
              </a:gs>
            </a:gsLst>
            <a:lin ang="10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14" name="Picture 16" descr="Picture 16"/>
          <p:cNvPicPr>
            <a:picLocks noChangeAspect="1"/>
          </p:cNvPicPr>
          <p:nvPr/>
        </p:nvPicPr>
        <p:blipFill>
          <a:blip r:embed="rId3"/>
          <a:srcRect l="76796" t="4781" r="10461" b="14221"/>
          <a:stretch>
            <a:fillRect/>
          </a:stretch>
        </p:blipFill>
        <p:spPr>
          <a:xfrm>
            <a:off x="11842376" y="-2"/>
            <a:ext cx="349625" cy="33480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Picture 17" descr="Picture 17"/>
          <p:cNvPicPr>
            <a:picLocks noChangeAspect="1"/>
          </p:cNvPicPr>
          <p:nvPr/>
        </p:nvPicPr>
        <p:blipFill>
          <a:blip r:embed="rId3"/>
          <a:srcRect l="10041" t="14221" r="72313"/>
          <a:stretch>
            <a:fillRect/>
          </a:stretch>
        </p:blipFill>
        <p:spPr>
          <a:xfrm>
            <a:off x="-1" y="1247775"/>
            <a:ext cx="484096" cy="361957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4B186D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17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600"/>
            </a:lvl1pPr>
            <a:lvl2pPr marL="0" indent="0">
              <a:buClrTx/>
              <a:buSzTx/>
              <a:buFontTx/>
              <a:buNone/>
              <a:defRPr sz="1600"/>
            </a:lvl2pPr>
            <a:lvl3pPr marL="0" indent="0">
              <a:buClrTx/>
              <a:buSzTx/>
              <a:buFontTx/>
              <a:buNone/>
              <a:defRPr sz="1600"/>
            </a:lvl3pPr>
            <a:lvl4pPr marL="0" indent="0">
              <a:buClrTx/>
              <a:buSzTx/>
              <a:buFontTx/>
              <a:buNone/>
              <a:defRPr sz="1600"/>
            </a:lvl4pPr>
            <a:lvl5pPr marL="0" indent="0">
              <a:buClrTx/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02410" y="6557712"/>
            <a:ext cx="273654" cy="264253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Picture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70242" y="0"/>
            <a:ext cx="2811299" cy="140564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15"/>
          <p:cNvSpPr/>
          <p:nvPr/>
        </p:nvSpPr>
        <p:spPr>
          <a:xfrm>
            <a:off x="0" y="6504495"/>
            <a:ext cx="12192000" cy="353507"/>
          </a:xfrm>
          <a:prstGeom prst="rect">
            <a:avLst/>
          </a:prstGeom>
          <a:gradFill>
            <a:gsLst>
              <a:gs pos="0">
                <a:srgbClr val="60BB46"/>
              </a:gs>
              <a:gs pos="77000">
                <a:srgbClr val="4B186D"/>
              </a:gs>
            </a:gsLst>
            <a:lin ang="10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" name="Picture 16" descr="Picture 16"/>
          <p:cNvPicPr>
            <a:picLocks noChangeAspect="1"/>
          </p:cNvPicPr>
          <p:nvPr/>
        </p:nvPicPr>
        <p:blipFill>
          <a:blip r:embed="rId12"/>
          <a:srcRect l="76796" t="4781" r="10461" b="14221"/>
          <a:stretch>
            <a:fillRect/>
          </a:stretch>
        </p:blipFill>
        <p:spPr>
          <a:xfrm>
            <a:off x="11842376" y="-2"/>
            <a:ext cx="349625" cy="3348079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17" descr="Picture 17"/>
          <p:cNvPicPr>
            <a:picLocks noChangeAspect="1"/>
          </p:cNvPicPr>
          <p:nvPr/>
        </p:nvPicPr>
        <p:blipFill>
          <a:blip r:embed="rId12"/>
          <a:srcRect l="10041" t="14221" r="72313"/>
          <a:stretch>
            <a:fillRect/>
          </a:stretch>
        </p:blipFill>
        <p:spPr>
          <a:xfrm>
            <a:off x="-1" y="1247775"/>
            <a:ext cx="484096" cy="3619576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515937" y="264101"/>
            <a:ext cx="10515601" cy="826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515937" y="1341437"/>
            <a:ext cx="11160126" cy="4967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97505" y="6559024"/>
            <a:ext cx="273654" cy="26425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chemeClr val="accent1"/>
          </a:solidFill>
          <a:uFillTx/>
          <a:latin typeface="Tahoma"/>
          <a:ea typeface="Tahoma"/>
          <a:cs typeface="Tahoma"/>
          <a:sym typeface="Tahoma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chemeClr val="accent1"/>
          </a:solidFill>
          <a:uFillTx/>
          <a:latin typeface="Tahoma"/>
          <a:ea typeface="Tahoma"/>
          <a:cs typeface="Tahoma"/>
          <a:sym typeface="Tahoma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chemeClr val="accent1"/>
          </a:solidFill>
          <a:uFillTx/>
          <a:latin typeface="Tahoma"/>
          <a:ea typeface="Tahoma"/>
          <a:cs typeface="Tahoma"/>
          <a:sym typeface="Tahoma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chemeClr val="accent1"/>
          </a:solidFill>
          <a:uFillTx/>
          <a:latin typeface="Tahoma"/>
          <a:ea typeface="Tahoma"/>
          <a:cs typeface="Tahoma"/>
          <a:sym typeface="Tahoma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chemeClr val="accent1"/>
          </a:solidFill>
          <a:uFillTx/>
          <a:latin typeface="Tahoma"/>
          <a:ea typeface="Tahoma"/>
          <a:cs typeface="Tahoma"/>
          <a:sym typeface="Tahoma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chemeClr val="accent1"/>
          </a:solidFill>
          <a:uFillTx/>
          <a:latin typeface="Tahoma"/>
          <a:ea typeface="Tahoma"/>
          <a:cs typeface="Tahoma"/>
          <a:sym typeface="Tahoma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chemeClr val="accent1"/>
          </a:solidFill>
          <a:uFillTx/>
          <a:latin typeface="Tahoma"/>
          <a:ea typeface="Tahoma"/>
          <a:cs typeface="Tahoma"/>
          <a:sym typeface="Tahoma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chemeClr val="accent1"/>
          </a:solidFill>
          <a:uFillTx/>
          <a:latin typeface="Tahoma"/>
          <a:ea typeface="Tahoma"/>
          <a:cs typeface="Tahoma"/>
          <a:sym typeface="Tahoma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chemeClr val="accent1"/>
          </a:solidFill>
          <a:uFillTx/>
          <a:latin typeface="Tahoma"/>
          <a:ea typeface="Tahoma"/>
          <a:cs typeface="Tahoma"/>
          <a:sym typeface="Tahoma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60BB46"/>
        </a:buClr>
        <a:buSzPct val="100000"/>
        <a:buFont typeface="Arial"/>
        <a:buChar char="●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60BB46"/>
        </a:buClr>
        <a:buSzPct val="100000"/>
        <a:buFont typeface="Arial"/>
        <a:buChar char="●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60BB46"/>
        </a:buClr>
        <a:buSzPct val="100000"/>
        <a:buFont typeface="Arial"/>
        <a:buChar char="●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60BB46"/>
        </a:buClr>
        <a:buSzPct val="100000"/>
        <a:buFont typeface="Arial"/>
        <a:buChar char="●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60BB46"/>
        </a:buClr>
        <a:buSzPct val="100000"/>
        <a:buFont typeface="Arial"/>
        <a:buChar char="●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60BB46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60BB46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60BB46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60BB46"/>
        </a:buClr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Appropriate Competition and Organised Play"/>
          <p:cNvSpPr txBox="1">
            <a:spLocks noGrp="1"/>
          </p:cNvSpPr>
          <p:nvPr>
            <p:ph type="ctrTitle"/>
          </p:nvPr>
        </p:nvSpPr>
        <p:spPr>
          <a:xfrm>
            <a:off x="1524000" y="324281"/>
            <a:ext cx="9144000" cy="552998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77822">
              <a:defRPr sz="5700"/>
            </a:lvl1pPr>
          </a:lstStyle>
          <a:p>
            <a:r>
              <a:rPr lang="en-US" dirty="0"/>
              <a:t>Ulster Branch Employees Report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Ulster Branch AGM 29/4/24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Stephen Garvin – Development Manager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5B561-B313-0E77-0D9C-0CC0B211A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Senior &amp; Masters Competition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1217A-0A69-4C98-882D-497FFDB996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indent="-457200">
              <a:spcBef>
                <a:spcPts val="0"/>
              </a:spcBef>
              <a:buSzPts val="1800"/>
            </a:pPr>
            <a:r>
              <a:rPr lang="en-GB" dirty="0"/>
              <a:t>Irish Indoors- now a closed ITF MT 200 in 2024 – 267 entries.  </a:t>
            </a:r>
          </a:p>
          <a:p>
            <a:pPr marL="571500" indent="-457200">
              <a:spcBef>
                <a:spcPts val="0"/>
              </a:spcBef>
              <a:buSzPts val="1800"/>
            </a:pPr>
            <a:endParaRPr lang="en-GB" dirty="0"/>
          </a:p>
          <a:p>
            <a:pPr marL="571500" indent="-457200">
              <a:spcBef>
                <a:spcPts val="0"/>
              </a:spcBef>
              <a:buSzPts val="1800"/>
            </a:pPr>
            <a:r>
              <a:rPr lang="en-GB" dirty="0"/>
              <a:t>New tournament added to Senior calendar for 2024- (</a:t>
            </a:r>
            <a:r>
              <a:rPr lang="en-GB" dirty="0" err="1"/>
              <a:t>Cavehill</a:t>
            </a:r>
            <a:r>
              <a:rPr lang="en-GB" dirty="0"/>
              <a:t> Senior Open)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endParaRPr lang="en-GB" dirty="0"/>
          </a:p>
          <a:p>
            <a:r>
              <a:rPr lang="en-GB" dirty="0"/>
              <a:t>Going forward…</a:t>
            </a:r>
          </a:p>
          <a:p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B&amp;D and North-West League and Secondary schools competition moving online in 2024, with the ability for players to enter their own scores.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4110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Organised Play/Competition Ideas"/>
          <p:cNvSpPr txBox="1">
            <a:spLocks noGrp="1"/>
          </p:cNvSpPr>
          <p:nvPr>
            <p:ph type="title"/>
          </p:nvPr>
        </p:nvSpPr>
        <p:spPr>
          <a:xfrm>
            <a:off x="515937" y="264101"/>
            <a:ext cx="10515601" cy="82600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Sport NI Targets over 5 year cycle</a:t>
            </a:r>
            <a:endParaRPr dirty="0"/>
          </a:p>
        </p:txBody>
      </p:sp>
      <p:sp>
        <p:nvSpPr>
          <p:cNvPr id="132" name="Weekly Club Play/Youth Club…"/>
          <p:cNvSpPr txBox="1">
            <a:spLocks noGrp="1"/>
          </p:cNvSpPr>
          <p:nvPr>
            <p:ph type="body" idx="1"/>
          </p:nvPr>
        </p:nvSpPr>
        <p:spPr>
          <a:xfrm>
            <a:off x="515936" y="1090104"/>
            <a:ext cx="11160128" cy="521862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Club Membership Data</a:t>
            </a:r>
            <a:endParaRPr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35134E8-9A4D-2311-736C-AB2EC2E2A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969013"/>
              </p:ext>
            </p:extLst>
          </p:nvPr>
        </p:nvGraphicFramePr>
        <p:xfrm>
          <a:off x="515936" y="1786759"/>
          <a:ext cx="11160124" cy="42146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34864">
                  <a:extLst>
                    <a:ext uri="{9D8B030D-6E8A-4147-A177-3AD203B41FA5}">
                      <a16:colId xmlns:a16="http://schemas.microsoft.com/office/drawing/2014/main" val="1893327535"/>
                    </a:ext>
                  </a:extLst>
                </a:gridCol>
                <a:gridCol w="952526">
                  <a:extLst>
                    <a:ext uri="{9D8B030D-6E8A-4147-A177-3AD203B41FA5}">
                      <a16:colId xmlns:a16="http://schemas.microsoft.com/office/drawing/2014/main" val="328715952"/>
                    </a:ext>
                  </a:extLst>
                </a:gridCol>
                <a:gridCol w="952526">
                  <a:extLst>
                    <a:ext uri="{9D8B030D-6E8A-4147-A177-3AD203B41FA5}">
                      <a16:colId xmlns:a16="http://schemas.microsoft.com/office/drawing/2014/main" val="492325104"/>
                    </a:ext>
                  </a:extLst>
                </a:gridCol>
                <a:gridCol w="952526">
                  <a:extLst>
                    <a:ext uri="{9D8B030D-6E8A-4147-A177-3AD203B41FA5}">
                      <a16:colId xmlns:a16="http://schemas.microsoft.com/office/drawing/2014/main" val="3119164951"/>
                    </a:ext>
                  </a:extLst>
                </a:gridCol>
                <a:gridCol w="952526">
                  <a:extLst>
                    <a:ext uri="{9D8B030D-6E8A-4147-A177-3AD203B41FA5}">
                      <a16:colId xmlns:a16="http://schemas.microsoft.com/office/drawing/2014/main" val="2624899127"/>
                    </a:ext>
                  </a:extLst>
                </a:gridCol>
                <a:gridCol w="952526">
                  <a:extLst>
                    <a:ext uri="{9D8B030D-6E8A-4147-A177-3AD203B41FA5}">
                      <a16:colId xmlns:a16="http://schemas.microsoft.com/office/drawing/2014/main" val="1862390530"/>
                    </a:ext>
                  </a:extLst>
                </a:gridCol>
                <a:gridCol w="952526">
                  <a:extLst>
                    <a:ext uri="{9D8B030D-6E8A-4147-A177-3AD203B41FA5}">
                      <a16:colId xmlns:a16="http://schemas.microsoft.com/office/drawing/2014/main" val="3908682343"/>
                    </a:ext>
                  </a:extLst>
                </a:gridCol>
                <a:gridCol w="952526">
                  <a:extLst>
                    <a:ext uri="{9D8B030D-6E8A-4147-A177-3AD203B41FA5}">
                      <a16:colId xmlns:a16="http://schemas.microsoft.com/office/drawing/2014/main" val="1225954468"/>
                    </a:ext>
                  </a:extLst>
                </a:gridCol>
                <a:gridCol w="952526">
                  <a:extLst>
                    <a:ext uri="{9D8B030D-6E8A-4147-A177-3AD203B41FA5}">
                      <a16:colId xmlns:a16="http://schemas.microsoft.com/office/drawing/2014/main" val="2399959189"/>
                    </a:ext>
                  </a:extLst>
                </a:gridCol>
                <a:gridCol w="952526">
                  <a:extLst>
                    <a:ext uri="{9D8B030D-6E8A-4147-A177-3AD203B41FA5}">
                      <a16:colId xmlns:a16="http://schemas.microsoft.com/office/drawing/2014/main" val="4092319244"/>
                    </a:ext>
                  </a:extLst>
                </a:gridCol>
                <a:gridCol w="952526">
                  <a:extLst>
                    <a:ext uri="{9D8B030D-6E8A-4147-A177-3AD203B41FA5}">
                      <a16:colId xmlns:a16="http://schemas.microsoft.com/office/drawing/2014/main" val="3606552516"/>
                    </a:ext>
                  </a:extLst>
                </a:gridCol>
              </a:tblGrid>
              <a:tr h="5573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Description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2023/-24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2024-25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2025-26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2026-27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2027-28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592745"/>
                  </a:ext>
                </a:extLst>
              </a:tr>
              <a:tr h="522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Target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Actual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Target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Actual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Target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Actual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Target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Actual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Target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Actual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532990"/>
                  </a:ext>
                </a:extLst>
              </a:tr>
              <a:tr h="52247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Club Members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6063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6450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6600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137900"/>
                  </a:ext>
                </a:extLst>
              </a:tr>
              <a:tr h="52247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2931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3075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20376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3225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81419"/>
                  </a:ext>
                </a:extLst>
              </a:tr>
              <a:tr h="52247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3132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3075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20376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3225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301029"/>
                  </a:ext>
                </a:extLst>
              </a:tr>
              <a:tr h="52247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U18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2407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2575</a:t>
                      </a:r>
                      <a:endParaRPr lang="en-GB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2650</a:t>
                      </a:r>
                      <a:endParaRPr lang="en-GB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27250</a:t>
                      </a:r>
                      <a:endParaRPr lang="en-GB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073635"/>
                  </a:ext>
                </a:extLst>
              </a:tr>
              <a:tr h="52247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with a disability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421623"/>
                  </a:ext>
                </a:extLst>
              </a:tr>
              <a:tr h="52247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Number of Clubs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 41</a:t>
                      </a:r>
                      <a:endParaRPr lang="en-GB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39</a:t>
                      </a:r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 42</a:t>
                      </a:r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 43</a:t>
                      </a:r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 44</a:t>
                      </a:r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 45</a:t>
                      </a:r>
                      <a:endParaRPr lang="en-GB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3809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coring Format for Various Levels"/>
          <p:cNvSpPr txBox="1">
            <a:spLocks noGrp="1"/>
          </p:cNvSpPr>
          <p:nvPr>
            <p:ph type="title"/>
          </p:nvPr>
        </p:nvSpPr>
        <p:spPr>
          <a:xfrm>
            <a:off x="514905" y="-217"/>
            <a:ext cx="10838896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Workforce data</a:t>
            </a:r>
            <a:endParaRPr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7DD5DDE-A73E-F990-AC54-1219FE313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672208"/>
              </p:ext>
            </p:extLst>
          </p:nvPr>
        </p:nvGraphicFramePr>
        <p:xfrm>
          <a:off x="1078887" y="1325346"/>
          <a:ext cx="9710932" cy="4855999"/>
        </p:xfrm>
        <a:graphic>
          <a:graphicData uri="http://schemas.openxmlformats.org/drawingml/2006/table">
            <a:tbl>
              <a:tblPr/>
              <a:tblGrid>
                <a:gridCol w="1396043">
                  <a:extLst>
                    <a:ext uri="{9D8B030D-6E8A-4147-A177-3AD203B41FA5}">
                      <a16:colId xmlns:a16="http://schemas.microsoft.com/office/drawing/2014/main" val="3867334243"/>
                    </a:ext>
                  </a:extLst>
                </a:gridCol>
                <a:gridCol w="951149">
                  <a:extLst>
                    <a:ext uri="{9D8B030D-6E8A-4147-A177-3AD203B41FA5}">
                      <a16:colId xmlns:a16="http://schemas.microsoft.com/office/drawing/2014/main" val="3527872322"/>
                    </a:ext>
                  </a:extLst>
                </a:gridCol>
                <a:gridCol w="736374">
                  <a:extLst>
                    <a:ext uri="{9D8B030D-6E8A-4147-A177-3AD203B41FA5}">
                      <a16:colId xmlns:a16="http://schemas.microsoft.com/office/drawing/2014/main" val="1940844811"/>
                    </a:ext>
                  </a:extLst>
                </a:gridCol>
                <a:gridCol w="736374">
                  <a:extLst>
                    <a:ext uri="{9D8B030D-6E8A-4147-A177-3AD203B41FA5}">
                      <a16:colId xmlns:a16="http://schemas.microsoft.com/office/drawing/2014/main" val="1487679514"/>
                    </a:ext>
                  </a:extLst>
                </a:gridCol>
                <a:gridCol w="736374">
                  <a:extLst>
                    <a:ext uri="{9D8B030D-6E8A-4147-A177-3AD203B41FA5}">
                      <a16:colId xmlns:a16="http://schemas.microsoft.com/office/drawing/2014/main" val="3050985491"/>
                    </a:ext>
                  </a:extLst>
                </a:gridCol>
                <a:gridCol w="736374">
                  <a:extLst>
                    <a:ext uri="{9D8B030D-6E8A-4147-A177-3AD203B41FA5}">
                      <a16:colId xmlns:a16="http://schemas.microsoft.com/office/drawing/2014/main" val="1719367911"/>
                    </a:ext>
                  </a:extLst>
                </a:gridCol>
                <a:gridCol w="736374">
                  <a:extLst>
                    <a:ext uri="{9D8B030D-6E8A-4147-A177-3AD203B41FA5}">
                      <a16:colId xmlns:a16="http://schemas.microsoft.com/office/drawing/2014/main" val="3015934810"/>
                    </a:ext>
                  </a:extLst>
                </a:gridCol>
                <a:gridCol w="736374">
                  <a:extLst>
                    <a:ext uri="{9D8B030D-6E8A-4147-A177-3AD203B41FA5}">
                      <a16:colId xmlns:a16="http://schemas.microsoft.com/office/drawing/2014/main" val="667759131"/>
                    </a:ext>
                  </a:extLst>
                </a:gridCol>
                <a:gridCol w="736374">
                  <a:extLst>
                    <a:ext uri="{9D8B030D-6E8A-4147-A177-3AD203B41FA5}">
                      <a16:colId xmlns:a16="http://schemas.microsoft.com/office/drawing/2014/main" val="379542753"/>
                    </a:ext>
                  </a:extLst>
                </a:gridCol>
                <a:gridCol w="736374">
                  <a:extLst>
                    <a:ext uri="{9D8B030D-6E8A-4147-A177-3AD203B41FA5}">
                      <a16:colId xmlns:a16="http://schemas.microsoft.com/office/drawing/2014/main" val="1179269946"/>
                    </a:ext>
                  </a:extLst>
                </a:gridCol>
                <a:gridCol w="736374">
                  <a:extLst>
                    <a:ext uri="{9D8B030D-6E8A-4147-A177-3AD203B41FA5}">
                      <a16:colId xmlns:a16="http://schemas.microsoft.com/office/drawing/2014/main" val="1659642436"/>
                    </a:ext>
                  </a:extLst>
                </a:gridCol>
                <a:gridCol w="736374">
                  <a:extLst>
                    <a:ext uri="{9D8B030D-6E8A-4147-A177-3AD203B41FA5}">
                      <a16:colId xmlns:a16="http://schemas.microsoft.com/office/drawing/2014/main" val="2535638012"/>
                    </a:ext>
                  </a:extLst>
                </a:gridCol>
              </a:tblGrid>
              <a:tr h="2856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Description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Apr-23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2023 - 2024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2024 - 2025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2025 - 2026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2026 - 2027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2027 - 2028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090636"/>
                  </a:ext>
                </a:extLst>
              </a:tr>
              <a:tr h="2856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Baseline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Target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Target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Target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Target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Target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814851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Coaches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737223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777698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007140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Prefer not to say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698201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with a disability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415756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Volunteers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508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522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7081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278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430692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656791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Prefer not to say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753226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with a disability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797509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Officials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480254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443991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699794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Prefer not to say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909303"/>
                  </a:ext>
                </a:extLst>
              </a:tr>
              <a:tr h="28564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with a disability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DBDBDB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BDD6EE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41041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nnis Ireland Tour Classifications"/>
          <p:cNvSpPr txBox="1">
            <a:spLocks noGrp="1"/>
          </p:cNvSpPr>
          <p:nvPr>
            <p:ph type="title"/>
          </p:nvPr>
        </p:nvSpPr>
        <p:spPr>
          <a:xfrm>
            <a:off x="515937" y="264101"/>
            <a:ext cx="10515601" cy="82600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Goals and targets for this 5 year cycle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9E8E37-30DC-8B38-6D8B-821AD7D255FA}"/>
              </a:ext>
            </a:extLst>
          </p:cNvPr>
          <p:cNvSpPr txBox="1"/>
          <p:nvPr/>
        </p:nvSpPr>
        <p:spPr>
          <a:xfrm>
            <a:off x="1026942" y="1533378"/>
            <a:ext cx="9748910" cy="3816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/>
              <a:t>Club Membership rise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Increase in small and rural clubs</a:t>
            </a:r>
            <a:endParaRPr lang="en-US" sz="2800" dirty="0"/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/>
              <a:t>Growth in Ulster squads and outside Greater Belfast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/>
              <a:t>Improve junior players rankings nationally and internationally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/>
              <a:t>More coaches Level 1-4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/>
              <a:t>More training for volunteers, officials, and CPD for coaches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/>
              <a:t>Increase Enjoy Tennis </a:t>
            </a:r>
            <a:r>
              <a:rPr lang="en-US" sz="2800" dirty="0" err="1"/>
              <a:t>Programme</a:t>
            </a:r>
            <a:endParaRPr lang="en-US" sz="2800" dirty="0"/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28EF6-B308-58E0-ADFC-2B5FB30DD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Director Report – </a:t>
            </a:r>
            <a:br>
              <a:rPr lang="en-US" dirty="0"/>
            </a:br>
            <a:r>
              <a:rPr lang="en-US" dirty="0"/>
              <a:t>Carlos Miranda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6BEDE-E565-C026-2FA3-1053A583BC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We have 45 kids attending the Ulster/ Tennis Ireland squads at the moment and the feedback from those involved is positive.</a:t>
            </a:r>
          </a:p>
          <a:p>
            <a:r>
              <a:rPr lang="en-GB" dirty="0"/>
              <a:t>We are setting up training camps for the summer</a:t>
            </a:r>
          </a:p>
          <a:p>
            <a:r>
              <a:rPr lang="en-GB" dirty="0"/>
              <a:t>We also did well in the under 18 and senior </a:t>
            </a:r>
            <a:r>
              <a:rPr lang="en-GB" dirty="0" err="1"/>
              <a:t>Interprovincials</a:t>
            </a:r>
            <a:r>
              <a:rPr lang="en-GB" dirty="0"/>
              <a:t> finishing a very close second.</a:t>
            </a:r>
          </a:p>
          <a:p>
            <a:r>
              <a:rPr lang="en-GB" dirty="0"/>
              <a:t>In individual matters James McMillan ranked 120 under 14 in Europe. Sam Irwin and </a:t>
            </a:r>
            <a:r>
              <a:rPr lang="en-GB" dirty="0" err="1"/>
              <a:t>Aryia</a:t>
            </a:r>
            <a:r>
              <a:rPr lang="en-GB" dirty="0"/>
              <a:t> Pringle ranked No.1 in Ireland U12. Several players ranked in top 10 in their age group.</a:t>
            </a:r>
          </a:p>
          <a:p>
            <a:r>
              <a:rPr lang="en-GB" dirty="0"/>
              <a:t>Now in addition to ITF in Windsor we have U14 Tennis Europe at Belfast Boat Club</a:t>
            </a:r>
          </a:p>
          <a:p>
            <a:pPr marL="0" indent="0">
              <a:buNone/>
            </a:pP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1596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91AAE-418A-D413-0BAB-48060E92B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Administration and Finance – </a:t>
            </a:r>
            <a:br>
              <a:rPr lang="en-US" dirty="0"/>
            </a:br>
            <a:r>
              <a:rPr lang="en-US" dirty="0"/>
              <a:t>Anna </a:t>
            </a:r>
            <a:r>
              <a:rPr lang="en-US" dirty="0" err="1"/>
              <a:t>Mccartan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31E17-8775-09EB-ADCA-C8016E57F3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Access NI applications – 78 up from 49 last year</a:t>
            </a:r>
          </a:p>
          <a:p>
            <a:endParaRPr lang="en-US" dirty="0"/>
          </a:p>
          <a:p>
            <a:r>
              <a:rPr lang="en-US" dirty="0"/>
              <a:t>Schools tennis competition – 27 schools with 184 teams, slightly down from 32 schools and 200 teams last year</a:t>
            </a:r>
          </a:p>
          <a:p>
            <a:endParaRPr lang="en-US" dirty="0"/>
          </a:p>
          <a:p>
            <a:r>
              <a:rPr lang="en-US" dirty="0"/>
              <a:t>Ulster tennis Newsletters – 24 in 2023</a:t>
            </a:r>
          </a:p>
          <a:p>
            <a:endParaRPr lang="en-US" dirty="0"/>
          </a:p>
          <a:p>
            <a:r>
              <a:rPr lang="en-US" dirty="0"/>
              <a:t>Social Media – Regularly updated Facebook, Twitter and Website</a:t>
            </a:r>
          </a:p>
        </p:txBody>
      </p:sp>
    </p:spTree>
    <p:extLst>
      <p:ext uri="{BB962C8B-B14F-4D97-AF65-F5344CB8AC3E}">
        <p14:creationId xmlns:p14="http://schemas.microsoft.com/office/powerpoint/2010/main" val="138530226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49C5-B86C-A3E1-AB1F-B5BAB6E48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Enjoy Tennis Development Officer – </a:t>
            </a:r>
            <a:br>
              <a:rPr lang="en-US" dirty="0"/>
            </a:br>
            <a:r>
              <a:rPr lang="en-US" dirty="0"/>
              <a:t>Ben Neal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62599-31B6-A3B5-3858-B3205F0CAB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Enjoy Tennis </a:t>
            </a:r>
            <a:r>
              <a:rPr lang="en-US" dirty="0" err="1"/>
              <a:t>Programmes</a:t>
            </a:r>
            <a:r>
              <a:rPr lang="en-US" dirty="0"/>
              <a:t> currently running in following clubs:</a:t>
            </a:r>
          </a:p>
          <a:p>
            <a:r>
              <a:rPr lang="en-US" dirty="0"/>
              <a:t>Blind Tennis – Windsor, CIYMS</a:t>
            </a:r>
          </a:p>
          <a:p>
            <a:r>
              <a:rPr lang="en-US" dirty="0"/>
              <a:t>Learning Disability – Omagh, Donaghadee, Downshire, Belfast Boat Club and Ballymena</a:t>
            </a:r>
          </a:p>
          <a:p>
            <a:r>
              <a:rPr lang="en-US" dirty="0"/>
              <a:t>Wheelchair Tennis – Spokes in Motion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3631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27BA7-3A1E-CE38-888B-8CAE9C075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Competitions Co-Ordinator – Will Boyd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64E02-95FE-8BF8-DA31-346CAE4538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/>
              <a:t>TI Kids- Ulster Regional Tour </a:t>
            </a:r>
          </a:p>
          <a:p>
            <a:endParaRPr lang="en-GB" b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-Monthly competition for under 10s, formerly Ulster Tennis 10s. Change of name to align with other provinces. </a:t>
            </a: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/>
              <a:t>-Currently 15 clubs involved, aim for 2024 to increase to 20 clubs/venues and emphasis on expanding out Belfast area into regions. </a:t>
            </a:r>
          </a:p>
          <a:p>
            <a:r>
              <a:rPr lang="en-GB" b="1" dirty="0"/>
              <a:t>Junior Tennis Competition </a:t>
            </a:r>
          </a:p>
          <a:p>
            <a:pPr marL="0" indent="0">
              <a:buNone/>
            </a:pP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-Increased number of both tournaments &amp; players competing. Ulster Junior Open Entry: 2023- 261       (2022-188 entries, 2021-141 entries)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- Addition of two Tennis Europe U14 events in 2024 to add to ITF at Windsor to bring it up to 3 international events in Ulster in 2024.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-Many tournaments running two levels to provide appropriate competition for all 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/>
              <a:t>-Addition of more “out of season” tournaments to provide year round competition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10739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541CE-4EBD-A33E-C5A4-8606EB6D7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Number of Junior Ulster players who </a:t>
            </a:r>
            <a:br>
              <a:rPr lang="en-GB" dirty="0"/>
            </a:br>
            <a:r>
              <a:rPr lang="en-GB" dirty="0"/>
              <a:t>competed last year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D9A76-C871-A725-3D53-EAB8A0BB1E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Ulster Tournament Entries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4E272A5-6F04-F442-3C46-E3DCFCDD0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599196"/>
              </p:ext>
            </p:extLst>
          </p:nvPr>
        </p:nvGraphicFramePr>
        <p:xfrm>
          <a:off x="853440" y="2052320"/>
          <a:ext cx="10383519" cy="38608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1173">
                  <a:extLst>
                    <a:ext uri="{9D8B030D-6E8A-4147-A177-3AD203B41FA5}">
                      <a16:colId xmlns:a16="http://schemas.microsoft.com/office/drawing/2014/main" val="2646929546"/>
                    </a:ext>
                  </a:extLst>
                </a:gridCol>
                <a:gridCol w="3461173">
                  <a:extLst>
                    <a:ext uri="{9D8B030D-6E8A-4147-A177-3AD203B41FA5}">
                      <a16:colId xmlns:a16="http://schemas.microsoft.com/office/drawing/2014/main" val="935503112"/>
                    </a:ext>
                  </a:extLst>
                </a:gridCol>
                <a:gridCol w="3461173">
                  <a:extLst>
                    <a:ext uri="{9D8B030D-6E8A-4147-A177-3AD203B41FA5}">
                      <a16:colId xmlns:a16="http://schemas.microsoft.com/office/drawing/2014/main" val="3661134922"/>
                    </a:ext>
                  </a:extLst>
                </a:gridCol>
              </a:tblGrid>
              <a:tr h="77216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BOYS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GIRLS</a:t>
                      </a:r>
                      <a:endParaRPr sz="18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808256622"/>
                  </a:ext>
                </a:extLst>
              </a:tr>
              <a:tr h="77216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Under 12</a:t>
                      </a:r>
                      <a:endParaRPr sz="18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57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(2022 -46)</a:t>
                      </a: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28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(2022-33)</a:t>
                      </a:r>
                      <a:endParaRPr sz="18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079776443"/>
                  </a:ext>
                </a:extLst>
              </a:tr>
              <a:tr h="77216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Under 14</a:t>
                      </a:r>
                      <a:endParaRPr sz="18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104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(2022-83)</a:t>
                      </a: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58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(2022-57)</a:t>
                      </a:r>
                      <a:endParaRPr sz="18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419211281"/>
                  </a:ext>
                </a:extLst>
              </a:tr>
              <a:tr h="77216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Under 16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76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(2022-72)</a:t>
                      </a: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52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(2022-45)</a:t>
                      </a:r>
                      <a:endParaRPr sz="18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443830716"/>
                  </a:ext>
                </a:extLst>
              </a:tr>
              <a:tr h="77216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Under 18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78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(2022-68)</a:t>
                      </a: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49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(2022-45)</a:t>
                      </a:r>
                      <a:endParaRPr sz="18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990531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058244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C186D"/>
      </a:accent1>
      <a:accent2>
        <a:srgbClr val="61BC47"/>
      </a:accent2>
      <a:accent3>
        <a:srgbClr val="BCD637"/>
      </a:accent3>
      <a:accent4>
        <a:srgbClr val="DA252B"/>
      </a:accent4>
      <a:accent5>
        <a:srgbClr val="0189C7"/>
      </a:accent5>
      <a:accent6>
        <a:srgbClr val="F16527"/>
      </a:accent6>
      <a:hlink>
        <a:srgbClr val="0000FF"/>
      </a:hlink>
      <a:folHlink>
        <a:srgbClr val="FF00FF"/>
      </a:folHlink>
    </a:clrScheme>
    <a:fontScheme name="1_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C186D"/>
      </a:accent1>
      <a:accent2>
        <a:srgbClr val="61BC47"/>
      </a:accent2>
      <a:accent3>
        <a:srgbClr val="BCD637"/>
      </a:accent3>
      <a:accent4>
        <a:srgbClr val="DA252B"/>
      </a:accent4>
      <a:accent5>
        <a:srgbClr val="0189C7"/>
      </a:accent5>
      <a:accent6>
        <a:srgbClr val="F16527"/>
      </a:accent6>
      <a:hlink>
        <a:srgbClr val="0000FF"/>
      </a:hlink>
      <a:folHlink>
        <a:srgbClr val="FF00FF"/>
      </a:folHlink>
    </a:clrScheme>
    <a:fontScheme name="1_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</TotalTime>
  <Words>902</Words>
  <Application>Microsoft Office PowerPoint</Application>
  <PresentationFormat>Widescreen</PresentationFormat>
  <Paragraphs>340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Tahoma</vt:lpstr>
      <vt:lpstr>1_Office Theme</vt:lpstr>
      <vt:lpstr>Ulster Branch Employees Report   Ulster Branch AGM 29/4/24  Stephen Garvin – Development Manager</vt:lpstr>
      <vt:lpstr>Sport NI Targets over 5 year cycle</vt:lpstr>
      <vt:lpstr>Workforce data</vt:lpstr>
      <vt:lpstr>Goals and targets for this 5 year cycle</vt:lpstr>
      <vt:lpstr>Performance Director Report –  Carlos Miranda</vt:lpstr>
      <vt:lpstr>Administration and Finance –  Anna Mccartan</vt:lpstr>
      <vt:lpstr>Enjoy Tennis Development Officer –  Ben Neal</vt:lpstr>
      <vt:lpstr>Competitions Co-Ordinator – Will Boyd</vt:lpstr>
      <vt:lpstr>Number of Junior Ulster players who  competed last year</vt:lpstr>
      <vt:lpstr>Senior &amp; Masters Competition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Manager Report   Ulster Branch AGM 1/3/2023  Stephen Garvin</dc:title>
  <dc:creator>Anna</dc:creator>
  <cp:lastModifiedBy>Anna McCartan</cp:lastModifiedBy>
  <cp:revision>9</cp:revision>
  <cp:lastPrinted>2023-02-27T22:50:17Z</cp:lastPrinted>
  <dcterms:modified xsi:type="dcterms:W3CDTF">2024-04-30T18:08:21Z</dcterms:modified>
</cp:coreProperties>
</file>