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ECBD3"/>
          </a:solidFill>
        </a:fill>
      </a:tcStyle>
    </a:wholeTbl>
    <a:band2H>
      <a:tcTxStyle/>
      <a:tcStyle>
        <a:tcBdr/>
        <a:fill>
          <a:solidFill>
            <a:srgbClr val="E8E7EA"/>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ECBD3"/>
          </a:solidFill>
        </a:fill>
      </a:tcStyle>
    </a:wholeTbl>
    <a:band2H>
      <a:tcTxStyle/>
      <a:tcStyle>
        <a:tcBdr/>
        <a:fill>
          <a:solidFill>
            <a:srgbClr val="E8E7EA"/>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0CC"/>
          </a:solidFill>
        </a:fill>
      </a:tcStyle>
    </a:wholeTbl>
    <a:band2H>
      <a:tcTxStyle/>
      <a:tcStyle>
        <a:tcBdr/>
        <a:fill>
          <a:solidFill>
            <a:srgbClr val="F3F7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AD2CB"/>
          </a:solidFill>
        </a:fill>
      </a:tcStyle>
    </a:wholeTbl>
    <a:band2H>
      <a:tcTxStyle/>
      <a:tcStyle>
        <a:tcBdr/>
        <a:fill>
          <a:solidFill>
            <a:srgbClr val="FCEA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85"/>
    <p:restoredTop sz="51973"/>
  </p:normalViewPr>
  <p:slideViewPr>
    <p:cSldViewPr snapToGrid="0">
      <p:cViewPr varScale="1">
        <p:scale>
          <a:sx n="59" d="100"/>
          <a:sy n="59" d="100"/>
        </p:scale>
        <p:origin x="22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5" name="Shape 125"/>
          <p:cNvSpPr>
            <a:spLocks noGrp="1" noRot="1" noChangeAspect="1"/>
          </p:cNvSpPr>
          <p:nvPr>
            <p:ph type="sldImg"/>
          </p:nvPr>
        </p:nvSpPr>
        <p:spPr>
          <a:xfrm>
            <a:off x="1143000" y="685800"/>
            <a:ext cx="4572000" cy="3429000"/>
          </a:xfrm>
          <a:prstGeom prst="rect">
            <a:avLst/>
          </a:prstGeom>
        </p:spPr>
        <p:txBody>
          <a:bodyPr/>
          <a:lstStyle/>
          <a:p>
            <a:endParaRPr/>
          </a:p>
        </p:txBody>
      </p:sp>
      <p:sp>
        <p:nvSpPr>
          <p:cNvPr id="126" name="Shape 12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Arial"/>
      </a:defRPr>
    </a:lvl1pPr>
    <a:lvl2pPr indent="228600" latinLnBrk="0">
      <a:defRPr sz="1200">
        <a:latin typeface="+mn-lt"/>
        <a:ea typeface="+mn-ea"/>
        <a:cs typeface="+mn-cs"/>
        <a:sym typeface="Arial"/>
      </a:defRPr>
    </a:lvl2pPr>
    <a:lvl3pPr indent="457200" latinLnBrk="0">
      <a:defRPr sz="1200">
        <a:latin typeface="+mn-lt"/>
        <a:ea typeface="+mn-ea"/>
        <a:cs typeface="+mn-cs"/>
        <a:sym typeface="Arial"/>
      </a:defRPr>
    </a:lvl3pPr>
    <a:lvl4pPr indent="685800" latinLnBrk="0">
      <a:defRPr sz="1200">
        <a:latin typeface="+mn-lt"/>
        <a:ea typeface="+mn-ea"/>
        <a:cs typeface="+mn-cs"/>
        <a:sym typeface="Arial"/>
      </a:defRPr>
    </a:lvl4pPr>
    <a:lvl5pPr indent="914400" latinLnBrk="0">
      <a:defRPr sz="1200">
        <a:latin typeface="+mn-lt"/>
        <a:ea typeface="+mn-ea"/>
        <a:cs typeface="+mn-cs"/>
        <a:sym typeface="Arial"/>
      </a:defRPr>
    </a:lvl5pPr>
    <a:lvl6pPr indent="1143000" latinLnBrk="0">
      <a:defRPr sz="1200">
        <a:latin typeface="+mn-lt"/>
        <a:ea typeface="+mn-ea"/>
        <a:cs typeface="+mn-cs"/>
        <a:sym typeface="Arial"/>
      </a:defRPr>
    </a:lvl6pPr>
    <a:lvl7pPr indent="1371600" latinLnBrk="0">
      <a:defRPr sz="1200">
        <a:latin typeface="+mn-lt"/>
        <a:ea typeface="+mn-ea"/>
        <a:cs typeface="+mn-cs"/>
        <a:sym typeface="Arial"/>
      </a:defRPr>
    </a:lvl7pPr>
    <a:lvl8pPr indent="1600200" latinLnBrk="0">
      <a:defRPr sz="1200">
        <a:latin typeface="+mn-lt"/>
        <a:ea typeface="+mn-ea"/>
        <a:cs typeface="+mn-cs"/>
        <a:sym typeface="Arial"/>
      </a:defRPr>
    </a:lvl8pPr>
    <a:lvl9pPr indent="1828800" latinLnBrk="0">
      <a:defRPr sz="1200">
        <a:latin typeface="+mn-lt"/>
        <a:ea typeface="+mn-ea"/>
        <a:cs typeface="+mn-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19302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Membership growth through great work clubs have done in response to covid crisis, more and more new people in the sport</a:t>
            </a:r>
          </a:p>
          <a:p>
            <a:r>
              <a:rPr lang="en-US" dirty="0"/>
              <a:t>Schools </a:t>
            </a:r>
            <a:r>
              <a:rPr lang="en-US" dirty="0" err="1"/>
              <a:t>programme</a:t>
            </a:r>
            <a:endParaRPr lang="en-US" dirty="0"/>
          </a:p>
          <a:p>
            <a:r>
              <a:rPr lang="en-US" dirty="0"/>
              <a:t>Enjoy tennis </a:t>
            </a:r>
            <a:r>
              <a:rPr lang="en-US" dirty="0" err="1"/>
              <a:t>Programme</a:t>
            </a:r>
            <a:endParaRPr lang="en-US" dirty="0"/>
          </a:p>
          <a:p>
            <a:r>
              <a:rPr lang="en-US" dirty="0"/>
              <a:t>Workforce development</a:t>
            </a:r>
          </a:p>
        </p:txBody>
      </p:sp>
    </p:spTree>
    <p:extLst>
      <p:ext uri="{BB962C8B-B14F-4D97-AF65-F5344CB8AC3E}">
        <p14:creationId xmlns:p14="http://schemas.microsoft.com/office/powerpoint/2010/main" val="3856256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New level 1 courses, level 2 to start this year. More female coaches required</a:t>
            </a:r>
          </a:p>
          <a:p>
            <a:r>
              <a:rPr lang="en-US" dirty="0"/>
              <a:t>Leaders courses, club competitions </a:t>
            </a:r>
            <a:r>
              <a:rPr lang="en-US" dirty="0" err="1"/>
              <a:t>organisers</a:t>
            </a:r>
            <a:r>
              <a:rPr lang="en-US" dirty="0"/>
              <a:t> courses</a:t>
            </a:r>
          </a:p>
          <a:p>
            <a:r>
              <a:rPr lang="en-US" dirty="0"/>
              <a:t>Referee training, Fergus Murphy</a:t>
            </a:r>
          </a:p>
        </p:txBody>
      </p:sp>
    </p:spTree>
    <p:extLst>
      <p:ext uri="{BB962C8B-B14F-4D97-AF65-F5344CB8AC3E}">
        <p14:creationId xmlns:p14="http://schemas.microsoft.com/office/powerpoint/2010/main" val="507093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342900" indent="-342900">
              <a:lnSpc>
                <a:spcPct val="107000"/>
              </a:lnSpc>
              <a:spcBef>
                <a:spcPts val="600"/>
              </a:spcBef>
            </a:pPr>
            <a:r>
              <a:rPr lang="en-IE" sz="1200" b="1" dirty="0">
                <a:solidFill>
                  <a:srgbClr val="35C0CA"/>
                </a:solidFill>
                <a:latin typeface="Gibson Light" panose="02000000000000000000"/>
                <a:cs typeface="Times New Roman" panose="02020603050405020304" pitchFamily="18" charset="0"/>
              </a:rPr>
              <a:t>)     </a:t>
            </a:r>
            <a:r>
              <a:rPr lang="en-IE" sz="1200" dirty="0">
                <a:solidFill>
                  <a:schemeClr val="tx1">
                    <a:lumMod val="65000"/>
                    <a:lumOff val="35000"/>
                  </a:schemeClr>
                </a:solidFill>
                <a:latin typeface="Gibson Light" panose="02000000000000000000"/>
                <a:cs typeface="Times New Roman" panose="02020603050405020304" pitchFamily="18" charset="0"/>
              </a:rPr>
              <a:t>Introduction of a </a:t>
            </a:r>
            <a:r>
              <a:rPr lang="en-IE" sz="1200" b="1" dirty="0">
                <a:solidFill>
                  <a:schemeClr val="tx1">
                    <a:lumMod val="65000"/>
                    <a:lumOff val="35000"/>
                  </a:schemeClr>
                </a:solidFill>
                <a:latin typeface="Gibson Light" panose="02000000000000000000"/>
                <a:cs typeface="Times New Roman" panose="02020603050405020304" pitchFamily="18" charset="0"/>
              </a:rPr>
              <a:t>club services team </a:t>
            </a:r>
            <a:r>
              <a:rPr lang="en-IE" sz="1200" dirty="0">
                <a:solidFill>
                  <a:schemeClr val="tx1">
                    <a:lumMod val="65000"/>
                    <a:lumOff val="35000"/>
                  </a:schemeClr>
                </a:solidFill>
                <a:latin typeface="Gibson Light" panose="02000000000000000000"/>
                <a:cs typeface="Times New Roman" panose="02020603050405020304" pitchFamily="18" charset="0"/>
              </a:rPr>
              <a:t>to develop and deliver good practice and resources across scheduling, retention, safeguarding, discipline, governance and strategy (to be measured annually through club satisfaction survey)</a:t>
            </a:r>
          </a:p>
          <a:p>
            <a:pPr marL="342900" indent="-342900">
              <a:lnSpc>
                <a:spcPct val="107000"/>
              </a:lnSpc>
              <a:spcBef>
                <a:spcPts val="600"/>
              </a:spcBef>
            </a:pPr>
            <a:r>
              <a:rPr lang="en-IE" sz="1200" b="1" dirty="0">
                <a:solidFill>
                  <a:srgbClr val="35C0CA"/>
                </a:solidFill>
                <a:latin typeface="Gibson Light" panose="02000000000000000000"/>
                <a:cs typeface="Times New Roman" panose="02020603050405020304" pitchFamily="18" charset="0"/>
              </a:rPr>
              <a:t>B)     </a:t>
            </a:r>
            <a:r>
              <a:rPr lang="en-IE" sz="1200" dirty="0">
                <a:solidFill>
                  <a:schemeClr val="tx1">
                    <a:lumMod val="65000"/>
                    <a:lumOff val="35000"/>
                  </a:schemeClr>
                </a:solidFill>
                <a:latin typeface="Gibson Light" panose="02000000000000000000"/>
                <a:cs typeface="Times New Roman" panose="02020603050405020304" pitchFamily="18" charset="0"/>
              </a:rPr>
              <a:t>Management of the </a:t>
            </a:r>
            <a:r>
              <a:rPr lang="en-IE" sz="1200" b="1" dirty="0" err="1">
                <a:solidFill>
                  <a:schemeClr val="tx1">
                    <a:lumMod val="65000"/>
                    <a:lumOff val="35000"/>
                  </a:schemeClr>
                </a:solidFill>
                <a:latin typeface="Gibson Light" panose="02000000000000000000"/>
                <a:cs typeface="Times New Roman" panose="02020603050405020304" pitchFamily="18" charset="0"/>
              </a:rPr>
              <a:t>Clubmark</a:t>
            </a:r>
            <a:r>
              <a:rPr lang="en-IE" sz="1200" b="1" dirty="0">
                <a:solidFill>
                  <a:schemeClr val="tx1">
                    <a:lumMod val="65000"/>
                    <a:lumOff val="35000"/>
                  </a:schemeClr>
                </a:solidFill>
                <a:latin typeface="Gibson Light" panose="02000000000000000000"/>
                <a:cs typeface="Times New Roman" panose="02020603050405020304" pitchFamily="18" charset="0"/>
              </a:rPr>
              <a:t> process </a:t>
            </a:r>
            <a:r>
              <a:rPr lang="en-IE" sz="1200" dirty="0">
                <a:solidFill>
                  <a:schemeClr val="tx1">
                    <a:lumMod val="65000"/>
                    <a:lumOff val="35000"/>
                  </a:schemeClr>
                </a:solidFill>
                <a:latin typeface="Gibson Light" panose="02000000000000000000"/>
                <a:cs typeface="Times New Roman" panose="02020603050405020304" pitchFamily="18" charset="0"/>
              </a:rPr>
              <a:t>as a benchmark of good practice, complemented by annual awards from </a:t>
            </a:r>
            <a:r>
              <a:rPr lang="en-IE" sz="1200" b="1" dirty="0">
                <a:solidFill>
                  <a:srgbClr val="35C0CA"/>
                </a:solidFill>
                <a:latin typeface="Gibson Light" panose="02000000000000000000"/>
                <a:cs typeface="Times New Roman" panose="02020603050405020304" pitchFamily="18" charset="0"/>
              </a:rPr>
              <a:t>2024</a:t>
            </a:r>
            <a:r>
              <a:rPr lang="en-IE" sz="1200" dirty="0">
                <a:solidFill>
                  <a:schemeClr val="tx1">
                    <a:lumMod val="65000"/>
                    <a:lumOff val="35000"/>
                  </a:schemeClr>
                </a:solidFill>
                <a:latin typeface="Gibson Light" panose="02000000000000000000"/>
                <a:cs typeface="Times New Roman" panose="02020603050405020304" pitchFamily="18" charset="0"/>
              </a:rPr>
              <a:t> and </a:t>
            </a:r>
            <a:r>
              <a:rPr lang="en-IE" sz="1200" b="1" dirty="0">
                <a:solidFill>
                  <a:srgbClr val="35C0CA"/>
                </a:solidFill>
                <a:latin typeface="Gibson Light" panose="02000000000000000000"/>
                <a:cs typeface="Times New Roman" panose="02020603050405020304" pitchFamily="18" charset="0"/>
              </a:rPr>
              <a:t>100</a:t>
            </a:r>
            <a:r>
              <a:rPr lang="en-IE" sz="1200" dirty="0">
                <a:solidFill>
                  <a:schemeClr val="tx1">
                    <a:lumMod val="65000"/>
                    <a:lumOff val="35000"/>
                  </a:schemeClr>
                </a:solidFill>
                <a:latin typeface="Gibson Light" panose="02000000000000000000"/>
                <a:cs typeface="Times New Roman" panose="02020603050405020304" pitchFamily="18" charset="0"/>
              </a:rPr>
              <a:t> </a:t>
            </a:r>
            <a:r>
              <a:rPr lang="en-IE" sz="1200" dirty="0" err="1">
                <a:solidFill>
                  <a:schemeClr val="tx1">
                    <a:lumMod val="65000"/>
                    <a:lumOff val="35000"/>
                  </a:schemeClr>
                </a:solidFill>
                <a:latin typeface="Gibson Light" panose="02000000000000000000"/>
                <a:cs typeface="Times New Roman" panose="02020603050405020304" pitchFamily="18" charset="0"/>
              </a:rPr>
              <a:t>Clubmark</a:t>
            </a:r>
            <a:r>
              <a:rPr lang="en-IE" sz="1200" dirty="0">
                <a:solidFill>
                  <a:schemeClr val="tx1">
                    <a:lumMod val="65000"/>
                    <a:lumOff val="35000"/>
                  </a:schemeClr>
                </a:solidFill>
                <a:latin typeface="Gibson Light" panose="02000000000000000000"/>
                <a:cs typeface="Times New Roman" panose="02020603050405020304" pitchFamily="18" charset="0"/>
              </a:rPr>
              <a:t> clubs by </a:t>
            </a:r>
            <a:r>
              <a:rPr lang="en-IE" sz="1200" b="1" dirty="0">
                <a:solidFill>
                  <a:srgbClr val="35C0CA"/>
                </a:solidFill>
                <a:latin typeface="Gibson Light" panose="02000000000000000000"/>
                <a:cs typeface="Times New Roman" panose="02020603050405020304" pitchFamily="18" charset="0"/>
              </a:rPr>
              <a:t>2027</a:t>
            </a:r>
          </a:p>
          <a:p>
            <a:pPr marL="342900" indent="-342900">
              <a:lnSpc>
                <a:spcPct val="107000"/>
              </a:lnSpc>
              <a:spcBef>
                <a:spcPts val="600"/>
              </a:spcBef>
            </a:pPr>
            <a:r>
              <a:rPr lang="en-IE" sz="1200" b="1" dirty="0">
                <a:solidFill>
                  <a:srgbClr val="35C0CA"/>
                </a:solidFill>
                <a:latin typeface="Gibson Light" panose="02000000000000000000"/>
                <a:cs typeface="Times New Roman" panose="02020603050405020304" pitchFamily="18" charset="0"/>
              </a:rPr>
              <a:t>C)     </a:t>
            </a:r>
            <a:r>
              <a:rPr lang="en-IE" sz="1200" dirty="0">
                <a:solidFill>
                  <a:schemeClr val="tx1">
                    <a:lumMod val="65000"/>
                    <a:lumOff val="35000"/>
                  </a:schemeClr>
                </a:solidFill>
                <a:latin typeface="Gibson Light" panose="02000000000000000000"/>
                <a:cs typeface="Times New Roman" panose="02020603050405020304" pitchFamily="18" charset="0"/>
              </a:rPr>
              <a:t>Development of a </a:t>
            </a:r>
            <a:r>
              <a:rPr lang="en-IE" sz="1200" b="1" dirty="0">
                <a:solidFill>
                  <a:schemeClr val="tx1">
                    <a:lumMod val="65000"/>
                    <a:lumOff val="35000"/>
                  </a:schemeClr>
                </a:solidFill>
                <a:latin typeface="Gibson Light" panose="02000000000000000000"/>
                <a:cs typeface="Times New Roman" panose="02020603050405020304" pitchFamily="18" charset="0"/>
              </a:rPr>
              <a:t>Small Clubs Forum </a:t>
            </a:r>
            <a:r>
              <a:rPr lang="en-IE" sz="1200" dirty="0">
                <a:solidFill>
                  <a:schemeClr val="tx1">
                    <a:lumMod val="65000"/>
                    <a:lumOff val="35000"/>
                  </a:schemeClr>
                </a:solidFill>
                <a:latin typeface="Gibson Light" panose="02000000000000000000"/>
                <a:cs typeface="Times New Roman" panose="02020603050405020304" pitchFamily="18" charset="0"/>
              </a:rPr>
              <a:t>to incentivise information sharing, drive efficiency and innovation, leading </a:t>
            </a:r>
            <a:r>
              <a:rPr lang="en-IE" sz="1200" b="1" dirty="0">
                <a:solidFill>
                  <a:srgbClr val="35C0CA"/>
                </a:solidFill>
                <a:latin typeface="Gibson Light" panose="02000000000000000000"/>
                <a:cs typeface="Times New Roman" panose="02020603050405020304" pitchFamily="18" charset="0"/>
              </a:rPr>
              <a:t>to 30%</a:t>
            </a:r>
            <a:r>
              <a:rPr lang="en-IE" sz="1200" dirty="0">
                <a:solidFill>
                  <a:schemeClr val="tx1">
                    <a:lumMod val="65000"/>
                    <a:lumOff val="35000"/>
                  </a:schemeClr>
                </a:solidFill>
                <a:latin typeface="Gibson Light" panose="02000000000000000000"/>
                <a:cs typeface="Times New Roman" panose="02020603050405020304" pitchFamily="18" charset="0"/>
              </a:rPr>
              <a:t> increase in membership of small clubs by </a:t>
            </a:r>
            <a:r>
              <a:rPr lang="en-IE" sz="1200" b="1" dirty="0">
                <a:solidFill>
                  <a:srgbClr val="35C0CA"/>
                </a:solidFill>
                <a:latin typeface="Gibson Light" panose="02000000000000000000"/>
                <a:cs typeface="Times New Roman" panose="02020603050405020304" pitchFamily="18" charset="0"/>
              </a:rPr>
              <a:t>2027</a:t>
            </a:r>
          </a:p>
          <a:p>
            <a:pPr marL="342900" indent="-342900">
              <a:lnSpc>
                <a:spcPct val="107000"/>
              </a:lnSpc>
              <a:spcBef>
                <a:spcPts val="600"/>
              </a:spcBef>
            </a:pPr>
            <a:r>
              <a:rPr lang="en-IE" sz="1200" b="1" dirty="0">
                <a:solidFill>
                  <a:srgbClr val="35C0CA"/>
                </a:solidFill>
                <a:latin typeface="Gibson Light" panose="02000000000000000000"/>
                <a:cs typeface="Times New Roman" panose="02020603050405020304" pitchFamily="18" charset="0"/>
              </a:rPr>
              <a:t>D)     </a:t>
            </a:r>
            <a:r>
              <a:rPr lang="en-IE" sz="1200" b="1" dirty="0">
                <a:solidFill>
                  <a:schemeClr val="tx1">
                    <a:lumMod val="65000"/>
                    <a:lumOff val="35000"/>
                  </a:schemeClr>
                </a:solidFill>
                <a:latin typeface="Gibson Light" panose="02000000000000000000"/>
                <a:cs typeface="Times New Roman" panose="02020603050405020304" pitchFamily="18" charset="0"/>
              </a:rPr>
              <a:t>A coherent coaching pathway</a:t>
            </a:r>
            <a:r>
              <a:rPr lang="en-IE" sz="1200" dirty="0">
                <a:solidFill>
                  <a:schemeClr val="tx1">
                    <a:lumMod val="65000"/>
                    <a:lumOff val="35000"/>
                  </a:schemeClr>
                </a:solidFill>
                <a:latin typeface="Gibson Light" panose="02000000000000000000"/>
                <a:cs typeface="Times New Roman" panose="02020603050405020304" pitchFamily="18" charset="0"/>
              </a:rPr>
              <a:t>, developed in conjunction with TCI, comprising core programmes at every level to meet annual demand and supplementary courses targeted at ensuring coaching skills are aligned to the requirements of the player base (to be measured annually through club satisfaction survey)</a:t>
            </a:r>
          </a:p>
          <a:p>
            <a:pPr marL="342900" indent="-342900">
              <a:lnSpc>
                <a:spcPct val="107000"/>
              </a:lnSpc>
              <a:spcBef>
                <a:spcPts val="600"/>
              </a:spcBef>
            </a:pPr>
            <a:r>
              <a:rPr lang="en-IE" sz="1200" b="1" dirty="0">
                <a:solidFill>
                  <a:srgbClr val="35C0CA"/>
                </a:solidFill>
                <a:latin typeface="Gibson Light" panose="02000000000000000000"/>
                <a:cs typeface="Times New Roman" panose="02020603050405020304" pitchFamily="18" charset="0"/>
              </a:rPr>
              <a:t>E)     </a:t>
            </a:r>
            <a:r>
              <a:rPr lang="en-IE" sz="1200" b="1" dirty="0">
                <a:solidFill>
                  <a:schemeClr val="tx1">
                    <a:lumMod val="65000"/>
                    <a:lumOff val="35000"/>
                  </a:schemeClr>
                </a:solidFill>
                <a:latin typeface="Gibson Light" panose="02000000000000000000"/>
                <a:cs typeface="Times New Roman" panose="02020603050405020304" pitchFamily="18" charset="0"/>
              </a:rPr>
              <a:t>A National Facilities Plan (NFP) </a:t>
            </a:r>
            <a:r>
              <a:rPr lang="en-IE" sz="1200" dirty="0">
                <a:solidFill>
                  <a:schemeClr val="tx1">
                    <a:lumMod val="65000"/>
                    <a:lumOff val="35000"/>
                  </a:schemeClr>
                </a:solidFill>
                <a:latin typeface="Gibson Light" panose="02000000000000000000"/>
                <a:cs typeface="Times New Roman" panose="02020603050405020304" pitchFamily="18" charset="0"/>
              </a:rPr>
              <a:t>that highlights areas of opportunity and risk and is complemented by the provision of advisory services in key areas of need including court surfaces, energy saving and grant application support (targets to be agreed once the NFP has been finalised in </a:t>
            </a:r>
            <a:r>
              <a:rPr lang="en-IE" sz="1200" b="1" dirty="0">
                <a:solidFill>
                  <a:srgbClr val="35C0CA"/>
                </a:solidFill>
                <a:latin typeface="Gibson Light" panose="02000000000000000000"/>
                <a:cs typeface="Times New Roman" panose="02020603050405020304" pitchFamily="18" charset="0"/>
              </a:rPr>
              <a:t>2023</a:t>
            </a:r>
            <a:r>
              <a:rPr lang="en-IE" sz="1200" dirty="0">
                <a:solidFill>
                  <a:schemeClr val="tx1">
                    <a:lumMod val="65000"/>
                    <a:lumOff val="35000"/>
                  </a:schemeClr>
                </a:solidFill>
                <a:latin typeface="Gibson Light" panose="02000000000000000000"/>
                <a:cs typeface="Times New Roman" panose="02020603050405020304" pitchFamily="18" charset="0"/>
              </a:rPr>
              <a:t>)</a:t>
            </a:r>
          </a:p>
          <a:p>
            <a:pPr marL="342900" indent="-342900">
              <a:lnSpc>
                <a:spcPct val="107000"/>
              </a:lnSpc>
              <a:spcBef>
                <a:spcPts val="600"/>
              </a:spcBef>
            </a:pPr>
            <a:endParaRPr lang="en-GB" sz="1200" dirty="0">
              <a:solidFill>
                <a:schemeClr val="tx1">
                  <a:lumMod val="65000"/>
                  <a:lumOff val="35000"/>
                </a:schemeClr>
              </a:solidFill>
              <a:latin typeface="Gibson Light" panose="02000000000000000000"/>
              <a:cs typeface="Times New Roman" panose="02020603050405020304" pitchFamily="18" charset="0"/>
            </a:endParaRPr>
          </a:p>
          <a:p>
            <a:pPr marL="342900" indent="-342900">
              <a:lnSpc>
                <a:spcPct val="107000"/>
              </a:lnSpc>
              <a:spcBef>
                <a:spcPts val="600"/>
              </a:spcBef>
            </a:pPr>
            <a:r>
              <a:rPr lang="en-GB" sz="1200" dirty="0">
                <a:solidFill>
                  <a:schemeClr val="tx1">
                    <a:lumMod val="65000"/>
                    <a:lumOff val="35000"/>
                  </a:schemeClr>
                </a:solidFill>
                <a:latin typeface="Gibson Light" panose="02000000000000000000"/>
                <a:cs typeface="Times New Roman" panose="02020603050405020304" pitchFamily="18" charset="0"/>
              </a:rPr>
              <a:t>Working in harness with the Branches to deliver a </a:t>
            </a:r>
            <a:r>
              <a:rPr lang="en-GB" sz="1200" b="1" dirty="0">
                <a:solidFill>
                  <a:schemeClr val="tx1">
                    <a:lumMod val="65000"/>
                    <a:lumOff val="35000"/>
                  </a:schemeClr>
                </a:solidFill>
                <a:latin typeface="Gibson Light" panose="02000000000000000000"/>
                <a:cs typeface="Times New Roman" panose="02020603050405020304" pitchFamily="18" charset="0"/>
              </a:rPr>
              <a:t>coordinated competition calendar </a:t>
            </a:r>
            <a:r>
              <a:rPr lang="en-GB" sz="1200" dirty="0">
                <a:solidFill>
                  <a:schemeClr val="tx1">
                    <a:lumMod val="65000"/>
                    <a:lumOff val="35000"/>
                  </a:schemeClr>
                </a:solidFill>
                <a:latin typeface="Gibson Light" panose="02000000000000000000"/>
                <a:cs typeface="Times New Roman" panose="02020603050405020304" pitchFamily="18" charset="0"/>
              </a:rPr>
              <a:t>for senior and junior players (to be measured annually through player satisfaction survey)</a:t>
            </a:r>
          </a:p>
          <a:p>
            <a:pPr marL="342900" indent="-342900">
              <a:lnSpc>
                <a:spcPct val="107000"/>
              </a:lnSpc>
              <a:spcBef>
                <a:spcPts val="600"/>
              </a:spcBef>
            </a:pPr>
            <a:r>
              <a:rPr lang="en-GB" sz="1200" b="1" dirty="0">
                <a:solidFill>
                  <a:srgbClr val="35C0CA"/>
                </a:solidFill>
                <a:latin typeface="Gibson Light" panose="02000000000000000000"/>
                <a:cs typeface="Times New Roman" panose="02020603050405020304" pitchFamily="18" charset="0"/>
              </a:rPr>
              <a:t>B)     </a:t>
            </a:r>
            <a:r>
              <a:rPr lang="en-GB" sz="1200" dirty="0">
                <a:solidFill>
                  <a:schemeClr val="tx1">
                    <a:lumMod val="65000"/>
                    <a:lumOff val="35000"/>
                  </a:schemeClr>
                </a:solidFill>
                <a:latin typeface="Gibson Light" panose="02000000000000000000"/>
                <a:cs typeface="Times New Roman" panose="02020603050405020304" pitchFamily="18" charset="0"/>
              </a:rPr>
              <a:t>Staged and effective roll-out of the </a:t>
            </a:r>
            <a:r>
              <a:rPr lang="en-GB" sz="1200" b="1" dirty="0">
                <a:solidFill>
                  <a:schemeClr val="tx1">
                    <a:lumMod val="65000"/>
                    <a:lumOff val="35000"/>
                  </a:schemeClr>
                </a:solidFill>
                <a:latin typeface="Gibson Light" panose="02000000000000000000"/>
                <a:cs typeface="Times New Roman" panose="02020603050405020304" pitchFamily="18" charset="0"/>
              </a:rPr>
              <a:t>World Tennis Number</a:t>
            </a:r>
            <a:r>
              <a:rPr lang="en-GB" sz="1200" dirty="0">
                <a:solidFill>
                  <a:schemeClr val="tx1">
                    <a:lumMod val="65000"/>
                    <a:lumOff val="35000"/>
                  </a:schemeClr>
                </a:solidFill>
                <a:latin typeface="Gibson Light" panose="02000000000000000000"/>
                <a:cs typeface="Times New Roman" panose="02020603050405020304" pitchFamily="18" charset="0"/>
              </a:rPr>
              <a:t>, with it being used to drive efficiency and consistency across all junior and senior competitions by </a:t>
            </a:r>
            <a:r>
              <a:rPr lang="en-GB" sz="1200" b="1" dirty="0">
                <a:solidFill>
                  <a:srgbClr val="35C0CA"/>
                </a:solidFill>
                <a:latin typeface="Gibson Light" panose="02000000000000000000"/>
                <a:cs typeface="Times New Roman" panose="02020603050405020304" pitchFamily="18" charset="0"/>
              </a:rPr>
              <a:t>2027</a:t>
            </a:r>
          </a:p>
          <a:p>
            <a:pPr marL="342900" indent="-342900">
              <a:lnSpc>
                <a:spcPct val="107000"/>
              </a:lnSpc>
              <a:spcBef>
                <a:spcPts val="600"/>
              </a:spcBef>
            </a:pPr>
            <a:r>
              <a:rPr lang="en-GB" sz="1200" b="1" dirty="0">
                <a:solidFill>
                  <a:srgbClr val="35C0CA"/>
                </a:solidFill>
                <a:latin typeface="Gibson Light" panose="02000000000000000000"/>
                <a:cs typeface="Times New Roman" panose="02020603050405020304" pitchFamily="18" charset="0"/>
              </a:rPr>
              <a:t>C)     </a:t>
            </a:r>
            <a:r>
              <a:rPr lang="en-GB" sz="1200" dirty="0">
                <a:solidFill>
                  <a:schemeClr val="tx1">
                    <a:lumMod val="65000"/>
                    <a:lumOff val="35000"/>
                  </a:schemeClr>
                </a:solidFill>
                <a:latin typeface="Gibson Light" panose="02000000000000000000"/>
                <a:cs typeface="Times New Roman" panose="02020603050405020304" pitchFamily="18" charset="0"/>
              </a:rPr>
              <a:t>Nurturing and facilitating the </a:t>
            </a:r>
            <a:r>
              <a:rPr lang="en-GB" sz="1200" b="1" dirty="0">
                <a:solidFill>
                  <a:schemeClr val="tx1">
                    <a:lumMod val="65000"/>
                    <a:lumOff val="35000"/>
                  </a:schemeClr>
                </a:solidFill>
                <a:latin typeface="Gibson Light" panose="02000000000000000000"/>
                <a:cs typeface="Times New Roman" panose="02020603050405020304" pitchFamily="18" charset="0"/>
              </a:rPr>
              <a:t>use of technology </a:t>
            </a:r>
            <a:r>
              <a:rPr lang="en-GB" sz="1200" dirty="0">
                <a:solidFill>
                  <a:schemeClr val="tx1">
                    <a:lumMod val="65000"/>
                    <a:lumOff val="35000"/>
                  </a:schemeClr>
                </a:solidFill>
                <a:latin typeface="Gibson Light" panose="02000000000000000000"/>
                <a:cs typeface="Times New Roman" panose="02020603050405020304" pitchFamily="18" charset="0"/>
              </a:rPr>
              <a:t>that makes competition management more efficient for organisers and more enjoyable for participants (to be measured annually through player satisfaction survey)</a:t>
            </a:r>
          </a:p>
          <a:p>
            <a:pPr marL="342900" indent="-342900">
              <a:lnSpc>
                <a:spcPct val="107000"/>
              </a:lnSpc>
              <a:spcBef>
                <a:spcPts val="600"/>
              </a:spcBef>
              <a:buAutoNum type="alphaUcParenR" startAt="4"/>
            </a:pPr>
            <a:r>
              <a:rPr lang="en-GB" sz="1200" dirty="0">
                <a:solidFill>
                  <a:schemeClr val="tx1">
                    <a:lumMod val="65000"/>
                    <a:lumOff val="35000"/>
                  </a:schemeClr>
                </a:solidFill>
                <a:latin typeface="Gibson Light" panose="02000000000000000000"/>
                <a:cs typeface="Times New Roman" panose="02020603050405020304" pitchFamily="18" charset="0"/>
              </a:rPr>
              <a:t>Encouragement of </a:t>
            </a:r>
            <a:r>
              <a:rPr lang="en-GB" sz="1200" b="1" dirty="0">
                <a:solidFill>
                  <a:schemeClr val="tx1">
                    <a:lumMod val="65000"/>
                    <a:lumOff val="35000"/>
                  </a:schemeClr>
                </a:solidFill>
                <a:latin typeface="Gibson Light" panose="02000000000000000000"/>
                <a:cs typeface="Times New Roman" panose="02020603050405020304" pitchFamily="18" charset="0"/>
              </a:rPr>
              <a:t>increased competition opportunities </a:t>
            </a:r>
            <a:r>
              <a:rPr lang="en-GB" sz="1200" dirty="0">
                <a:solidFill>
                  <a:schemeClr val="tx1">
                    <a:lumMod val="65000"/>
                    <a:lumOff val="35000"/>
                  </a:schemeClr>
                </a:solidFill>
                <a:latin typeface="Gibson Light" panose="02000000000000000000"/>
                <a:cs typeface="Times New Roman" panose="02020603050405020304" pitchFamily="18" charset="0"/>
              </a:rPr>
              <a:t>within clubs amongst juniors and adults to help boost retention, embracing </a:t>
            </a:r>
            <a:r>
              <a:rPr lang="en-GB" sz="1200" b="1" dirty="0">
                <a:solidFill>
                  <a:srgbClr val="35C0CA"/>
                </a:solidFill>
                <a:latin typeface="Gibson Light" panose="02000000000000000000"/>
                <a:cs typeface="Times New Roman" panose="02020603050405020304" pitchFamily="18" charset="0"/>
              </a:rPr>
              <a:t>50%</a:t>
            </a:r>
            <a:r>
              <a:rPr lang="en-GB" sz="1200" dirty="0">
                <a:solidFill>
                  <a:schemeClr val="tx1">
                    <a:lumMod val="65000"/>
                    <a:lumOff val="35000"/>
                  </a:schemeClr>
                </a:solidFill>
                <a:latin typeface="Gibson Light" panose="02000000000000000000"/>
                <a:cs typeface="Times New Roman" panose="02020603050405020304" pitchFamily="18" charset="0"/>
              </a:rPr>
              <a:t> of all club members by </a:t>
            </a:r>
            <a:r>
              <a:rPr lang="en-GB" sz="1200" b="1" dirty="0">
                <a:solidFill>
                  <a:srgbClr val="35C0CA"/>
                </a:solidFill>
                <a:latin typeface="Gibson Light" panose="02000000000000000000"/>
                <a:cs typeface="Times New Roman" panose="02020603050405020304" pitchFamily="18" charset="0"/>
              </a:rPr>
              <a:t>2027</a:t>
            </a:r>
          </a:p>
          <a:p>
            <a:pPr marL="342900" indent="-342900">
              <a:lnSpc>
                <a:spcPct val="107000"/>
              </a:lnSpc>
              <a:spcBef>
                <a:spcPts val="600"/>
              </a:spcBef>
              <a:buAutoNum type="alphaUcParenR" startAt="4"/>
            </a:pPr>
            <a:endParaRPr lang="en-GB" sz="1200" b="1" dirty="0">
              <a:solidFill>
                <a:srgbClr val="35C0CA"/>
              </a:solidFill>
              <a:latin typeface="Gibson Light" panose="02000000000000000000"/>
              <a:cs typeface="Times New Roman" panose="02020603050405020304" pitchFamily="18" charset="0"/>
            </a:endParaRPr>
          </a:p>
          <a:p>
            <a:pPr marL="342900" indent="-342900">
              <a:lnSpc>
                <a:spcPct val="107000"/>
              </a:lnSpc>
              <a:spcBef>
                <a:spcPts val="600"/>
              </a:spcBef>
            </a:pPr>
            <a:r>
              <a:rPr lang="en-GB" sz="1200" dirty="0">
                <a:solidFill>
                  <a:schemeClr val="tx1">
                    <a:lumMod val="65000"/>
                    <a:lumOff val="35000"/>
                  </a:schemeClr>
                </a:solidFill>
                <a:latin typeface="Gibson Light" panose="02000000000000000000" charset="0"/>
                <a:cs typeface="Times New Roman" panose="02020603050405020304" pitchFamily="18" charset="0"/>
              </a:rPr>
              <a:t>Refinement of the </a:t>
            </a:r>
            <a:r>
              <a:rPr lang="en-GB" sz="1200" b="1" dirty="0">
                <a:solidFill>
                  <a:schemeClr val="tx1">
                    <a:lumMod val="65000"/>
                    <a:lumOff val="35000"/>
                  </a:schemeClr>
                </a:solidFill>
                <a:latin typeface="Gibson Light" panose="02000000000000000000" charset="0"/>
                <a:cs typeface="Times New Roman" panose="02020603050405020304" pitchFamily="18" charset="0"/>
              </a:rPr>
              <a:t>national performance plan </a:t>
            </a:r>
            <a:r>
              <a:rPr lang="en-GB" sz="1200" dirty="0">
                <a:solidFill>
                  <a:schemeClr val="tx1">
                    <a:lumMod val="65000"/>
                    <a:lumOff val="35000"/>
                  </a:schemeClr>
                </a:solidFill>
                <a:latin typeface="Gibson Light" panose="02000000000000000000" charset="0"/>
                <a:cs typeface="Times New Roman" panose="02020603050405020304" pitchFamily="18" charset="0"/>
              </a:rPr>
              <a:t>based on benchmarking and gap analysis of other countries with similar characteristics, targeting </a:t>
            </a:r>
            <a:r>
              <a:rPr lang="en-GB" sz="1200" b="1" dirty="0">
                <a:solidFill>
                  <a:srgbClr val="35C0CA"/>
                </a:solidFill>
                <a:latin typeface="Gibson Light" panose="02000000000000000000" charset="0"/>
                <a:cs typeface="Times New Roman" panose="02020603050405020304" pitchFamily="18" charset="0"/>
              </a:rPr>
              <a:t>higher rankings for Ireland’s top junior players </a:t>
            </a:r>
            <a:r>
              <a:rPr lang="en-GB" sz="1200" dirty="0">
                <a:solidFill>
                  <a:schemeClr val="tx1">
                    <a:lumMod val="65000"/>
                    <a:lumOff val="35000"/>
                  </a:schemeClr>
                </a:solidFill>
                <a:latin typeface="Gibson Light" panose="02000000000000000000" charset="0"/>
                <a:cs typeface="Times New Roman" panose="02020603050405020304" pitchFamily="18" charset="0"/>
              </a:rPr>
              <a:t>by </a:t>
            </a:r>
            <a:r>
              <a:rPr lang="en-GB" sz="1200" b="1" dirty="0">
                <a:solidFill>
                  <a:srgbClr val="35C0CA"/>
                </a:solidFill>
                <a:latin typeface="Gibson Light" panose="02000000000000000000" charset="0"/>
                <a:cs typeface="Times New Roman" panose="02020603050405020304" pitchFamily="18" charset="0"/>
              </a:rPr>
              <a:t>2027 </a:t>
            </a:r>
            <a:r>
              <a:rPr lang="en-GB" sz="1200" dirty="0">
                <a:solidFill>
                  <a:schemeClr val="tx1">
                    <a:lumMod val="65000"/>
                    <a:lumOff val="35000"/>
                  </a:schemeClr>
                </a:solidFill>
                <a:latin typeface="Gibson Light" panose="02000000000000000000" charset="0"/>
                <a:cs typeface="Times New Roman" panose="02020603050405020304" pitchFamily="18" charset="0"/>
              </a:rPr>
              <a:t>with clear milestones along the way</a:t>
            </a:r>
          </a:p>
          <a:p>
            <a:pPr marL="342900" indent="-342900">
              <a:lnSpc>
                <a:spcPct val="107000"/>
              </a:lnSpc>
              <a:spcBef>
                <a:spcPts val="600"/>
              </a:spcBef>
            </a:pPr>
            <a:r>
              <a:rPr lang="en-GB" sz="1200" b="1" dirty="0">
                <a:solidFill>
                  <a:srgbClr val="35C0CA"/>
                </a:solidFill>
                <a:latin typeface="Gibson Light" panose="02000000000000000000" charset="0"/>
                <a:cs typeface="Times New Roman" panose="02020603050405020304" pitchFamily="18" charset="0"/>
              </a:rPr>
              <a:t>B)     </a:t>
            </a:r>
            <a:r>
              <a:rPr lang="en-GB" sz="1200" dirty="0">
                <a:solidFill>
                  <a:schemeClr val="tx1">
                    <a:lumMod val="65000"/>
                    <a:lumOff val="35000"/>
                  </a:schemeClr>
                </a:solidFill>
                <a:latin typeface="Gibson Light" panose="02000000000000000000" charset="0"/>
                <a:cs typeface="Times New Roman" panose="02020603050405020304" pitchFamily="18" charset="0"/>
              </a:rPr>
              <a:t>Coordination of a </a:t>
            </a:r>
            <a:r>
              <a:rPr lang="en-GB" sz="1200" b="1" dirty="0">
                <a:solidFill>
                  <a:schemeClr val="tx1">
                    <a:lumMod val="65000"/>
                    <a:lumOff val="35000"/>
                  </a:schemeClr>
                </a:solidFill>
                <a:latin typeface="Gibson Light" panose="02000000000000000000" charset="0"/>
                <a:cs typeface="Times New Roman" panose="02020603050405020304" pitchFamily="18" charset="0"/>
              </a:rPr>
              <a:t>Whole Sport Approach </a:t>
            </a:r>
            <a:r>
              <a:rPr lang="en-GB" sz="1200" dirty="0">
                <a:solidFill>
                  <a:schemeClr val="tx1">
                    <a:lumMod val="65000"/>
                    <a:lumOff val="35000"/>
                  </a:schemeClr>
                </a:solidFill>
                <a:latin typeface="Gibson Light" panose="02000000000000000000" charset="0"/>
                <a:cs typeface="Times New Roman" panose="02020603050405020304" pitchFamily="18" charset="0"/>
              </a:rPr>
              <a:t>to talent identification and performance coaching that embraces the Branches, TCI and private academies and includes a clearly defined role for a reinvigorated National Academy (targets to be agreed once the Whole Sport Approach has been agreed in 2023)</a:t>
            </a:r>
          </a:p>
          <a:p>
            <a:pPr marL="342900" indent="-342900">
              <a:lnSpc>
                <a:spcPct val="107000"/>
              </a:lnSpc>
              <a:spcBef>
                <a:spcPts val="600"/>
              </a:spcBef>
            </a:pPr>
            <a:r>
              <a:rPr lang="en-GB" sz="1200" b="1" dirty="0">
                <a:solidFill>
                  <a:srgbClr val="35C0CA"/>
                </a:solidFill>
                <a:latin typeface="Gibson Light" panose="02000000000000000000" charset="0"/>
                <a:cs typeface="Times New Roman" panose="02020603050405020304" pitchFamily="18" charset="0"/>
              </a:rPr>
              <a:t>C)     </a:t>
            </a:r>
            <a:r>
              <a:rPr lang="en-GB" sz="1200" dirty="0">
                <a:solidFill>
                  <a:schemeClr val="tx1">
                    <a:lumMod val="65000"/>
                    <a:lumOff val="35000"/>
                  </a:schemeClr>
                </a:solidFill>
                <a:latin typeface="Gibson Light" panose="02000000000000000000" charset="0"/>
                <a:cs typeface="Times New Roman" panose="02020603050405020304" pitchFamily="18" charset="0"/>
              </a:rPr>
              <a:t>Development of </a:t>
            </a:r>
            <a:r>
              <a:rPr lang="en-GB" sz="1200" b="1" dirty="0">
                <a:solidFill>
                  <a:schemeClr val="tx1">
                    <a:lumMod val="65000"/>
                    <a:lumOff val="35000"/>
                  </a:schemeClr>
                </a:solidFill>
                <a:latin typeface="Gibson Light" panose="02000000000000000000" charset="0"/>
                <a:cs typeface="Times New Roman" panose="02020603050405020304" pitchFamily="18" charset="0"/>
              </a:rPr>
              <a:t>a national performance tracking system</a:t>
            </a:r>
            <a:r>
              <a:rPr lang="en-GB" sz="1200" dirty="0">
                <a:solidFill>
                  <a:schemeClr val="tx1">
                    <a:lumMod val="65000"/>
                    <a:lumOff val="35000"/>
                  </a:schemeClr>
                </a:solidFill>
                <a:latin typeface="Gibson Light" panose="02000000000000000000" charset="0"/>
                <a:cs typeface="Times New Roman" panose="02020603050405020304" pitchFamily="18" charset="0"/>
              </a:rPr>
              <a:t>, enabling increasingly transparent and objective evaluation of up to </a:t>
            </a:r>
            <a:r>
              <a:rPr lang="en-GB" sz="1200" b="1" dirty="0">
                <a:solidFill>
                  <a:srgbClr val="35C0CA"/>
                </a:solidFill>
                <a:latin typeface="Gibson Light" panose="02000000000000000000" charset="0"/>
                <a:cs typeface="Times New Roman" panose="02020603050405020304" pitchFamily="18" charset="0"/>
              </a:rPr>
              <a:t>100</a:t>
            </a:r>
            <a:r>
              <a:rPr lang="en-GB" sz="1200" dirty="0">
                <a:solidFill>
                  <a:schemeClr val="tx1">
                    <a:lumMod val="65000"/>
                    <a:lumOff val="35000"/>
                  </a:schemeClr>
                </a:solidFill>
                <a:latin typeface="Gibson Light" panose="02000000000000000000" charset="0"/>
                <a:cs typeface="Times New Roman" panose="02020603050405020304" pitchFamily="18" charset="0"/>
              </a:rPr>
              <a:t> promising players by </a:t>
            </a:r>
            <a:r>
              <a:rPr lang="en-GB" sz="1200" b="1" dirty="0">
                <a:solidFill>
                  <a:srgbClr val="35C0CA"/>
                </a:solidFill>
                <a:latin typeface="Gibson Light" panose="02000000000000000000" charset="0"/>
                <a:cs typeface="Times New Roman" panose="02020603050405020304" pitchFamily="18" charset="0"/>
              </a:rPr>
              <a:t>2027</a:t>
            </a:r>
          </a:p>
          <a:p>
            <a:pPr marL="342900" indent="-342900">
              <a:lnSpc>
                <a:spcPct val="107000"/>
              </a:lnSpc>
              <a:spcBef>
                <a:spcPts val="600"/>
              </a:spcBef>
            </a:pPr>
            <a:r>
              <a:rPr lang="en-GB" sz="1200" b="1" dirty="0">
                <a:solidFill>
                  <a:srgbClr val="35C0CA"/>
                </a:solidFill>
                <a:latin typeface="Gibson Light" panose="02000000000000000000" charset="0"/>
                <a:cs typeface="Times New Roman" panose="02020603050405020304" pitchFamily="18" charset="0"/>
              </a:rPr>
              <a:t>D)     </a:t>
            </a:r>
            <a:r>
              <a:rPr lang="en-GB" sz="1200" dirty="0">
                <a:solidFill>
                  <a:schemeClr val="tx1">
                    <a:lumMod val="65000"/>
                    <a:lumOff val="35000"/>
                  </a:schemeClr>
                </a:solidFill>
                <a:latin typeface="Gibson Light" panose="02000000000000000000" charset="0"/>
                <a:cs typeface="Times New Roman" panose="02020603050405020304" pitchFamily="18" charset="0"/>
              </a:rPr>
              <a:t>Focusing </a:t>
            </a:r>
            <a:r>
              <a:rPr lang="en-GB" sz="1200" b="1" dirty="0">
                <a:solidFill>
                  <a:schemeClr val="tx1">
                    <a:lumMod val="65000"/>
                    <a:lumOff val="35000"/>
                  </a:schemeClr>
                </a:solidFill>
                <a:latin typeface="Gibson Light" panose="02000000000000000000" charset="0"/>
                <a:cs typeface="Times New Roman" panose="02020603050405020304" pitchFamily="18" charset="0"/>
              </a:rPr>
              <a:t>central performance investment </a:t>
            </a:r>
            <a:r>
              <a:rPr lang="en-GB" sz="1200" dirty="0">
                <a:solidFill>
                  <a:schemeClr val="tx1">
                    <a:lumMod val="65000"/>
                    <a:lumOff val="35000"/>
                  </a:schemeClr>
                </a:solidFill>
                <a:latin typeface="Gibson Light" panose="02000000000000000000" charset="0"/>
                <a:cs typeface="Times New Roman" panose="02020603050405020304" pitchFamily="18" charset="0"/>
              </a:rPr>
              <a:t>on a smaller cohort of players, enabling a more customised and player-centred approach that delivers the right volume, quality and intensity of training and fitness as well as the number and quality of matches for Ireland’s top junior players </a:t>
            </a:r>
            <a:r>
              <a:rPr lang="en-GB" sz="1200" b="1" dirty="0">
                <a:solidFill>
                  <a:srgbClr val="35C0CA"/>
                </a:solidFill>
                <a:latin typeface="Gibson Light" panose="02000000000000000000" charset="0"/>
                <a:cs typeface="Times New Roman" panose="02020603050405020304" pitchFamily="18" charset="0"/>
              </a:rPr>
              <a:t>by 2027  </a:t>
            </a:r>
          </a:p>
          <a:p>
            <a:pPr marL="342900" indent="-342900">
              <a:lnSpc>
                <a:spcPct val="107000"/>
              </a:lnSpc>
              <a:spcBef>
                <a:spcPts val="600"/>
              </a:spcBef>
            </a:pPr>
            <a:r>
              <a:rPr lang="en-GB" sz="1200" b="1" dirty="0">
                <a:solidFill>
                  <a:srgbClr val="35C0CA"/>
                </a:solidFill>
                <a:latin typeface="Gibson Light" panose="02000000000000000000" charset="0"/>
                <a:cs typeface="Times New Roman" panose="02020603050405020304" pitchFamily="18" charset="0"/>
              </a:rPr>
              <a:t>E)     </a:t>
            </a:r>
            <a:r>
              <a:rPr lang="en-GB" sz="1200" dirty="0">
                <a:solidFill>
                  <a:schemeClr val="tx1">
                    <a:lumMod val="65000"/>
                    <a:lumOff val="35000"/>
                  </a:schemeClr>
                </a:solidFill>
                <a:latin typeface="Gibson Light" panose="02000000000000000000" charset="0"/>
                <a:cs typeface="Times New Roman" panose="02020603050405020304" pitchFamily="18" charset="0"/>
              </a:rPr>
              <a:t>Commitment to </a:t>
            </a:r>
            <a:r>
              <a:rPr lang="en-GB" sz="1200" b="1" dirty="0">
                <a:solidFill>
                  <a:schemeClr val="tx1">
                    <a:lumMod val="65000"/>
                    <a:lumOff val="35000"/>
                  </a:schemeClr>
                </a:solidFill>
                <a:latin typeface="Gibson Light" panose="02000000000000000000" charset="0"/>
                <a:cs typeface="Times New Roman" panose="02020603050405020304" pitchFamily="18" charset="0"/>
              </a:rPr>
              <a:t>hosting international events </a:t>
            </a:r>
            <a:r>
              <a:rPr lang="en-GB" sz="1200" dirty="0">
                <a:solidFill>
                  <a:schemeClr val="tx1">
                    <a:lumMod val="65000"/>
                    <a:lumOff val="35000"/>
                  </a:schemeClr>
                </a:solidFill>
                <a:latin typeface="Gibson Light" panose="02000000000000000000" charset="0"/>
                <a:cs typeface="Times New Roman" panose="02020603050405020304" pitchFamily="18" charset="0"/>
              </a:rPr>
              <a:t>that provide competitive opportunities for talented young Irish players, including </a:t>
            </a:r>
            <a:r>
              <a:rPr lang="en-GB" sz="1200" b="1" dirty="0">
                <a:solidFill>
                  <a:srgbClr val="35C0CA"/>
                </a:solidFill>
                <a:latin typeface="Gibson Light" panose="02000000000000000000" charset="0"/>
                <a:cs typeface="Times New Roman" panose="02020603050405020304" pitchFamily="18" charset="0"/>
              </a:rPr>
              <a:t>10 ITF/Tennis Europe </a:t>
            </a:r>
            <a:r>
              <a:rPr lang="en-GB" sz="1200" dirty="0">
                <a:solidFill>
                  <a:schemeClr val="tx1">
                    <a:lumMod val="65000"/>
                    <a:lumOff val="35000"/>
                  </a:schemeClr>
                </a:solidFill>
                <a:latin typeface="Gibson Light" panose="02000000000000000000" charset="0"/>
                <a:cs typeface="Times New Roman" panose="02020603050405020304" pitchFamily="18" charset="0"/>
              </a:rPr>
              <a:t>events annually </a:t>
            </a:r>
          </a:p>
          <a:p>
            <a:pPr marL="342900" indent="-342900" algn="l" hangingPunct="0">
              <a:lnSpc>
                <a:spcPct val="106667"/>
              </a:lnSpc>
            </a:pPr>
            <a:r>
              <a:rPr lang="en-GB" sz="1200" dirty="0">
                <a:solidFill>
                  <a:schemeClr val="tx1">
                    <a:lumMod val="65000"/>
                    <a:lumOff val="35000"/>
                  </a:schemeClr>
                </a:solidFill>
                <a:latin typeface="Gibson Light" panose="02000000000000000000" charset="0"/>
                <a:cs typeface="Titillium"/>
              </a:rPr>
              <a:t> </a:t>
            </a:r>
          </a:p>
          <a:p>
            <a:pPr algn="l" hangingPunct="0">
              <a:lnSpc>
                <a:spcPct val="106667"/>
              </a:lnSpc>
            </a:pPr>
            <a:r>
              <a:rPr lang="en-GB" sz="1400" dirty="0">
                <a:solidFill>
                  <a:schemeClr val="tx1">
                    <a:lumMod val="65000"/>
                    <a:lumOff val="35000"/>
                  </a:schemeClr>
                </a:solidFill>
                <a:latin typeface="Gibson Light" panose="02000000000000000000" charset="0"/>
                <a:cs typeface="Titillium"/>
              </a:rPr>
              <a:t> </a:t>
            </a:r>
            <a:endParaRPr lang="en-GB" sz="1200" b="1" dirty="0">
              <a:solidFill>
                <a:srgbClr val="35C0CA"/>
              </a:solidFill>
              <a:latin typeface="Gibson Light" panose="02000000000000000000"/>
              <a:cs typeface="Times New Roman" panose="02020603050405020304" pitchFamily="18" charset="0"/>
            </a:endParaRPr>
          </a:p>
          <a:p>
            <a:endParaRPr lang="en-US" dirty="0"/>
          </a:p>
        </p:txBody>
      </p:sp>
    </p:spTree>
    <p:extLst>
      <p:ext uri="{BB962C8B-B14F-4D97-AF65-F5344CB8AC3E}">
        <p14:creationId xmlns:p14="http://schemas.microsoft.com/office/powerpoint/2010/main" val="4150800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02135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Anna does a lot of work behind the scenes</a:t>
            </a:r>
          </a:p>
        </p:txBody>
      </p:sp>
    </p:spTree>
    <p:extLst>
      <p:ext uri="{BB962C8B-B14F-4D97-AF65-F5344CB8AC3E}">
        <p14:creationId xmlns:p14="http://schemas.microsoft.com/office/powerpoint/2010/main" val="505059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Ben has only started for a few months</a:t>
            </a:r>
          </a:p>
        </p:txBody>
      </p:sp>
    </p:spTree>
    <p:extLst>
      <p:ext uri="{BB962C8B-B14F-4D97-AF65-F5344CB8AC3E}">
        <p14:creationId xmlns:p14="http://schemas.microsoft.com/office/powerpoint/2010/main" val="870084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5" name="Rectangle 10"/>
          <p:cNvSpPr/>
          <p:nvPr/>
        </p:nvSpPr>
        <p:spPr>
          <a:xfrm>
            <a:off x="0" y="6504495"/>
            <a:ext cx="12192000" cy="353507"/>
          </a:xfrm>
          <a:prstGeom prst="rect">
            <a:avLst/>
          </a:prstGeom>
          <a:gradFill>
            <a:gsLst>
              <a:gs pos="0">
                <a:srgbClr val="60BB46"/>
              </a:gs>
              <a:gs pos="77000">
                <a:srgbClr val="4B186D"/>
              </a:gs>
            </a:gsLst>
            <a:lin ang="10800000"/>
          </a:gradFill>
          <a:ln w="12700">
            <a:miter lim="400000"/>
          </a:ln>
        </p:spPr>
        <p:txBody>
          <a:bodyPr lIns="45718" tIns="45718" rIns="45718" bIns="45718" anchor="ctr"/>
          <a:lstStyle/>
          <a:p>
            <a:pPr algn="ctr">
              <a:defRPr>
                <a:solidFill>
                  <a:srgbClr val="FFFFFF"/>
                </a:solidFill>
              </a:defRPr>
            </a:pPr>
            <a:endParaRPr/>
          </a:p>
        </p:txBody>
      </p:sp>
      <p:sp>
        <p:nvSpPr>
          <p:cNvPr id="16" name="Title Text"/>
          <p:cNvSpPr txBox="1">
            <a:spLocks noGrp="1"/>
          </p:cNvSpPr>
          <p:nvPr>
            <p:ph type="title"/>
          </p:nvPr>
        </p:nvSpPr>
        <p:spPr>
          <a:xfrm>
            <a:off x="1524000" y="1122362"/>
            <a:ext cx="9144000" cy="2387601"/>
          </a:xfrm>
          <a:prstGeom prst="rect">
            <a:avLst/>
          </a:prstGeom>
        </p:spPr>
        <p:txBody>
          <a:bodyPr anchor="b"/>
          <a:lstStyle>
            <a:lvl1pPr algn="ctr">
              <a:defRPr sz="6000">
                <a:solidFill>
                  <a:srgbClr val="4B186D"/>
                </a:solidFill>
              </a:defRPr>
            </a:lvl1pPr>
          </a:lstStyle>
          <a:p>
            <a:r>
              <a:t>Title Text</a:t>
            </a:r>
          </a:p>
        </p:txBody>
      </p:sp>
      <p:sp>
        <p:nvSpPr>
          <p:cNvPr id="17" name="Body Level One…"/>
          <p:cNvSpPr txBox="1">
            <a:spLocks noGrp="1"/>
          </p:cNvSpPr>
          <p:nvPr>
            <p:ph type="body" sz="quarter" idx="1"/>
          </p:nvPr>
        </p:nvSpPr>
        <p:spPr>
          <a:xfrm>
            <a:off x="1524000" y="3602037"/>
            <a:ext cx="9144000" cy="1655764"/>
          </a:xfrm>
          <a:prstGeom prst="rect">
            <a:avLst/>
          </a:prstGeom>
        </p:spPr>
        <p:txBody>
          <a:bodyPr/>
          <a:lstStyle>
            <a:lvl1pPr marL="0" indent="0" algn="ctr">
              <a:buClrTx/>
              <a:buSzTx/>
              <a:buFontTx/>
              <a:buNone/>
              <a:defRPr sz="2400"/>
            </a:lvl1pPr>
            <a:lvl2pPr marL="0" indent="0" algn="ctr">
              <a:buClrTx/>
              <a:buSzTx/>
              <a:buFontTx/>
              <a:buNone/>
              <a:defRPr sz="2400"/>
            </a:lvl2pPr>
            <a:lvl3pPr marL="0" indent="0" algn="ctr">
              <a:buClrTx/>
              <a:buSzTx/>
              <a:buFontTx/>
              <a:buNone/>
              <a:defRPr sz="2400"/>
            </a:lvl3pPr>
            <a:lvl4pPr marL="0" indent="0" algn="ctr">
              <a:buClrTx/>
              <a:buSzTx/>
              <a:buFontTx/>
              <a:buNone/>
              <a:defRPr sz="2400"/>
            </a:lvl4pPr>
            <a:lvl5pPr marL="0" indent="0" algn="ctr">
              <a:buClrTx/>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8" name="Rectangle 9"/>
          <p:cNvSpPr/>
          <p:nvPr/>
        </p:nvSpPr>
        <p:spPr>
          <a:xfrm>
            <a:off x="-1" y="-2"/>
            <a:ext cx="320513" cy="3036167"/>
          </a:xfrm>
          <a:prstGeom prst="rect">
            <a:avLst/>
          </a:prstGeom>
          <a:solidFill>
            <a:srgbClr val="4B186D"/>
          </a:solidFill>
          <a:ln w="12700">
            <a:solidFill>
              <a:srgbClr val="371250"/>
            </a:solidFill>
            <a:miter/>
          </a:ln>
        </p:spPr>
        <p:txBody>
          <a:bodyPr lIns="45718" tIns="45718" rIns="45718" bIns="45718" anchor="ctr"/>
          <a:lstStyle/>
          <a:p>
            <a:pPr algn="ctr">
              <a:defRPr>
                <a:solidFill>
                  <a:srgbClr val="FFFFFF"/>
                </a:solidFill>
              </a:defRPr>
            </a:pPr>
            <a:endParaRPr/>
          </a:p>
        </p:txBody>
      </p:sp>
      <p:sp>
        <p:nvSpPr>
          <p:cNvPr id="19" name="Slide Number"/>
          <p:cNvSpPr txBox="1">
            <a:spLocks noGrp="1"/>
          </p:cNvSpPr>
          <p:nvPr>
            <p:ph type="sldNum" sz="quarter" idx="2"/>
          </p:nvPr>
        </p:nvSpPr>
        <p:spPr>
          <a:xfrm>
            <a:off x="11402410" y="6557712"/>
            <a:ext cx="273654" cy="264253"/>
          </a:xfrm>
          <a:prstGeom prst="rect">
            <a:avLst/>
          </a:prstGeom>
        </p:spPr>
        <p:txBody>
          <a:bodyPr/>
          <a:lstStyle/>
          <a:p>
            <a:pPr>
              <a:defRPr>
                <a:effectLst/>
              </a:defRPr>
            </a:pPr>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6" name="Title Text"/>
          <p:cNvSpPr txBox="1">
            <a:spLocks noGrp="1"/>
          </p:cNvSpPr>
          <p:nvPr>
            <p:ph type="title"/>
          </p:nvPr>
        </p:nvSpPr>
        <p:spPr>
          <a:prstGeom prst="rect">
            <a:avLst/>
          </a:prstGeom>
        </p:spPr>
        <p:txBody>
          <a:bodyPr/>
          <a:lstStyle/>
          <a:p>
            <a:r>
              <a:t>Title Text</a:t>
            </a:r>
          </a:p>
        </p:txBody>
      </p:sp>
      <p:sp>
        <p:nvSpPr>
          <p:cNvPr id="2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pic>
        <p:nvPicPr>
          <p:cNvPr id="35" name="Picture 14" descr="Picture 14"/>
          <p:cNvPicPr>
            <a:picLocks noChangeAspect="1"/>
          </p:cNvPicPr>
          <p:nvPr/>
        </p:nvPicPr>
        <p:blipFill>
          <a:blip r:embed="rId2"/>
          <a:stretch>
            <a:fillRect/>
          </a:stretch>
        </p:blipFill>
        <p:spPr>
          <a:xfrm>
            <a:off x="9370242" y="0"/>
            <a:ext cx="2811299" cy="1405649"/>
          </a:xfrm>
          <a:prstGeom prst="rect">
            <a:avLst/>
          </a:prstGeom>
          <a:ln w="12700">
            <a:miter lim="400000"/>
          </a:ln>
        </p:spPr>
      </p:pic>
      <p:sp>
        <p:nvSpPr>
          <p:cNvPr id="36" name="Rectangle 15"/>
          <p:cNvSpPr/>
          <p:nvPr/>
        </p:nvSpPr>
        <p:spPr>
          <a:xfrm>
            <a:off x="0" y="6504495"/>
            <a:ext cx="12192000" cy="353507"/>
          </a:xfrm>
          <a:prstGeom prst="rect">
            <a:avLst/>
          </a:prstGeom>
          <a:gradFill>
            <a:gsLst>
              <a:gs pos="0">
                <a:srgbClr val="60BB46"/>
              </a:gs>
              <a:gs pos="77000">
                <a:srgbClr val="4B186D"/>
              </a:gs>
            </a:gsLst>
            <a:lin ang="10800000"/>
          </a:gradFill>
          <a:ln w="12700">
            <a:miter lim="400000"/>
          </a:ln>
        </p:spPr>
        <p:txBody>
          <a:bodyPr lIns="45718" tIns="45718" rIns="45718" bIns="45718" anchor="ctr"/>
          <a:lstStyle/>
          <a:p>
            <a:pPr algn="ctr">
              <a:defRPr>
                <a:solidFill>
                  <a:srgbClr val="FFFFFF"/>
                </a:solidFill>
              </a:defRPr>
            </a:pPr>
            <a:endParaRPr/>
          </a:p>
        </p:txBody>
      </p:sp>
      <p:pic>
        <p:nvPicPr>
          <p:cNvPr id="37" name="Picture 16" descr="Picture 16"/>
          <p:cNvPicPr>
            <a:picLocks noChangeAspect="1"/>
          </p:cNvPicPr>
          <p:nvPr/>
        </p:nvPicPr>
        <p:blipFill>
          <a:blip r:embed="rId3"/>
          <a:srcRect l="76796" t="4781" r="10461" b="14221"/>
          <a:stretch>
            <a:fillRect/>
          </a:stretch>
        </p:blipFill>
        <p:spPr>
          <a:xfrm>
            <a:off x="11842376" y="-2"/>
            <a:ext cx="349625" cy="3348079"/>
          </a:xfrm>
          <a:prstGeom prst="rect">
            <a:avLst/>
          </a:prstGeom>
          <a:ln w="12700">
            <a:miter lim="400000"/>
          </a:ln>
        </p:spPr>
      </p:pic>
      <p:pic>
        <p:nvPicPr>
          <p:cNvPr id="38" name="Picture 17" descr="Picture 17"/>
          <p:cNvPicPr>
            <a:picLocks noChangeAspect="1"/>
          </p:cNvPicPr>
          <p:nvPr/>
        </p:nvPicPr>
        <p:blipFill>
          <a:blip r:embed="rId3"/>
          <a:srcRect l="10041" t="14221" r="72313"/>
          <a:stretch>
            <a:fillRect/>
          </a:stretch>
        </p:blipFill>
        <p:spPr>
          <a:xfrm>
            <a:off x="-1" y="1247775"/>
            <a:ext cx="484096" cy="3619576"/>
          </a:xfrm>
          <a:prstGeom prst="rect">
            <a:avLst/>
          </a:prstGeom>
          <a:ln w="12700">
            <a:miter lim="400000"/>
          </a:ln>
        </p:spPr>
      </p:pic>
      <p:sp>
        <p:nvSpPr>
          <p:cNvPr id="39" name="Title Text"/>
          <p:cNvSpPr txBox="1">
            <a:spLocks noGrp="1"/>
          </p:cNvSpPr>
          <p:nvPr>
            <p:ph type="title"/>
          </p:nvPr>
        </p:nvSpPr>
        <p:spPr>
          <a:xfrm>
            <a:off x="831850" y="1709738"/>
            <a:ext cx="10515600" cy="2852737"/>
          </a:xfrm>
          <a:prstGeom prst="rect">
            <a:avLst/>
          </a:prstGeom>
        </p:spPr>
        <p:txBody>
          <a:bodyPr anchor="b"/>
          <a:lstStyle>
            <a:lvl1pPr>
              <a:defRPr sz="6000">
                <a:solidFill>
                  <a:srgbClr val="4B186D"/>
                </a:solidFill>
              </a:defRPr>
            </a:lvl1pPr>
          </a:lstStyle>
          <a:p>
            <a:r>
              <a:t>Title Text</a:t>
            </a:r>
          </a:p>
        </p:txBody>
      </p:sp>
      <p:sp>
        <p:nvSpPr>
          <p:cNvPr id="40" name="Body Level One…"/>
          <p:cNvSpPr txBox="1">
            <a:spLocks noGrp="1"/>
          </p:cNvSpPr>
          <p:nvPr>
            <p:ph type="body" sz="quarter" idx="1"/>
          </p:nvPr>
        </p:nvSpPr>
        <p:spPr>
          <a:xfrm>
            <a:off x="831850" y="4589462"/>
            <a:ext cx="10515600" cy="1500189"/>
          </a:xfrm>
          <a:prstGeom prst="rect">
            <a:avLst/>
          </a:prstGeom>
        </p:spPr>
        <p:txBody>
          <a:bodyPr/>
          <a:lstStyle>
            <a:lvl1pPr marL="0" indent="0">
              <a:buClrTx/>
              <a:buSzTx/>
              <a:buFontTx/>
              <a:buNone/>
              <a:defRPr sz="2400">
                <a:solidFill>
                  <a:srgbClr val="888888"/>
                </a:solidFill>
              </a:defRPr>
            </a:lvl1pPr>
            <a:lvl2pPr marL="0" indent="0">
              <a:buClrTx/>
              <a:buSzTx/>
              <a:buFontTx/>
              <a:buNone/>
              <a:defRPr sz="2400">
                <a:solidFill>
                  <a:srgbClr val="888888"/>
                </a:solidFill>
              </a:defRPr>
            </a:lvl2pPr>
            <a:lvl3pPr marL="0" indent="0">
              <a:buClrTx/>
              <a:buSzTx/>
              <a:buFontTx/>
              <a:buNone/>
              <a:defRPr sz="2400">
                <a:solidFill>
                  <a:srgbClr val="888888"/>
                </a:solidFill>
              </a:defRPr>
            </a:lvl3pPr>
            <a:lvl4pPr marL="0" indent="0">
              <a:buClrTx/>
              <a:buSzTx/>
              <a:buFontTx/>
              <a:buNone/>
              <a:defRPr sz="2400">
                <a:solidFill>
                  <a:srgbClr val="888888"/>
                </a:solidFill>
              </a:defRPr>
            </a:lvl4pPr>
            <a:lvl5pPr marL="0" indent="0">
              <a:buClrTx/>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xfrm>
            <a:off x="11402410" y="6557712"/>
            <a:ext cx="273654" cy="264253"/>
          </a:xfrm>
          <a:prstGeom prst="rect">
            <a:avLst/>
          </a:prstGeom>
        </p:spPr>
        <p:txBody>
          <a:bodyPr/>
          <a:lstStyle/>
          <a:p>
            <a:pPr>
              <a:defRPr>
                <a:effectLst/>
              </a:defRPr>
            </a:pPr>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pic>
        <p:nvPicPr>
          <p:cNvPr id="48" name="Picture 14" descr="Picture 14"/>
          <p:cNvPicPr>
            <a:picLocks noChangeAspect="1"/>
          </p:cNvPicPr>
          <p:nvPr/>
        </p:nvPicPr>
        <p:blipFill>
          <a:blip r:embed="rId2"/>
          <a:stretch>
            <a:fillRect/>
          </a:stretch>
        </p:blipFill>
        <p:spPr>
          <a:xfrm>
            <a:off x="9370242" y="0"/>
            <a:ext cx="2811299" cy="1405649"/>
          </a:xfrm>
          <a:prstGeom prst="rect">
            <a:avLst/>
          </a:prstGeom>
          <a:ln w="12700">
            <a:miter lim="400000"/>
          </a:ln>
        </p:spPr>
      </p:pic>
      <p:sp>
        <p:nvSpPr>
          <p:cNvPr id="49" name="Rectangle 15"/>
          <p:cNvSpPr/>
          <p:nvPr/>
        </p:nvSpPr>
        <p:spPr>
          <a:xfrm>
            <a:off x="0" y="6504495"/>
            <a:ext cx="12192000" cy="353507"/>
          </a:xfrm>
          <a:prstGeom prst="rect">
            <a:avLst/>
          </a:prstGeom>
          <a:gradFill>
            <a:gsLst>
              <a:gs pos="0">
                <a:srgbClr val="60BB46"/>
              </a:gs>
              <a:gs pos="77000">
                <a:srgbClr val="4B186D"/>
              </a:gs>
            </a:gsLst>
            <a:lin ang="10800000"/>
          </a:gradFill>
          <a:ln w="12700">
            <a:miter lim="400000"/>
          </a:ln>
        </p:spPr>
        <p:txBody>
          <a:bodyPr lIns="45718" tIns="45718" rIns="45718" bIns="45718" anchor="ctr"/>
          <a:lstStyle/>
          <a:p>
            <a:pPr algn="ctr">
              <a:defRPr>
                <a:solidFill>
                  <a:srgbClr val="FFFFFF"/>
                </a:solidFill>
              </a:defRPr>
            </a:pPr>
            <a:endParaRPr/>
          </a:p>
        </p:txBody>
      </p:sp>
      <p:pic>
        <p:nvPicPr>
          <p:cNvPr id="50" name="Picture 16" descr="Picture 16"/>
          <p:cNvPicPr>
            <a:picLocks noChangeAspect="1"/>
          </p:cNvPicPr>
          <p:nvPr/>
        </p:nvPicPr>
        <p:blipFill>
          <a:blip r:embed="rId3"/>
          <a:srcRect l="76796" t="4781" r="10461" b="14221"/>
          <a:stretch>
            <a:fillRect/>
          </a:stretch>
        </p:blipFill>
        <p:spPr>
          <a:xfrm>
            <a:off x="11842376" y="-2"/>
            <a:ext cx="349625" cy="3348079"/>
          </a:xfrm>
          <a:prstGeom prst="rect">
            <a:avLst/>
          </a:prstGeom>
          <a:ln w="12700">
            <a:miter lim="400000"/>
          </a:ln>
        </p:spPr>
      </p:pic>
      <p:pic>
        <p:nvPicPr>
          <p:cNvPr id="51" name="Picture 17" descr="Picture 17"/>
          <p:cNvPicPr>
            <a:picLocks noChangeAspect="1"/>
          </p:cNvPicPr>
          <p:nvPr/>
        </p:nvPicPr>
        <p:blipFill>
          <a:blip r:embed="rId3"/>
          <a:srcRect l="10041" t="14221" r="72313"/>
          <a:stretch>
            <a:fillRect/>
          </a:stretch>
        </p:blipFill>
        <p:spPr>
          <a:xfrm>
            <a:off x="-1" y="1247775"/>
            <a:ext cx="484096" cy="3619576"/>
          </a:xfrm>
          <a:prstGeom prst="rect">
            <a:avLst/>
          </a:prstGeom>
          <a:ln w="12700">
            <a:miter lim="400000"/>
          </a:ln>
        </p:spPr>
      </p:pic>
      <p:sp>
        <p:nvSpPr>
          <p:cNvPr id="52" name="Title Text"/>
          <p:cNvSpPr txBox="1">
            <a:spLocks noGrp="1"/>
          </p:cNvSpPr>
          <p:nvPr>
            <p:ph type="title"/>
          </p:nvPr>
        </p:nvSpPr>
        <p:spPr>
          <a:xfrm>
            <a:off x="514905" y="-217"/>
            <a:ext cx="10838895" cy="1325563"/>
          </a:xfrm>
          <a:prstGeom prst="rect">
            <a:avLst/>
          </a:prstGeom>
        </p:spPr>
        <p:txBody>
          <a:bodyPr/>
          <a:lstStyle>
            <a:lvl1pPr>
              <a:defRPr sz="4000">
                <a:solidFill>
                  <a:srgbClr val="4B186D"/>
                </a:solidFill>
              </a:defRPr>
            </a:lvl1pPr>
          </a:lstStyle>
          <a:p>
            <a:r>
              <a:t>Title Text</a:t>
            </a:r>
          </a:p>
        </p:txBody>
      </p:sp>
      <p:sp>
        <p:nvSpPr>
          <p:cNvPr id="53"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4" name="Slide Number"/>
          <p:cNvSpPr txBox="1">
            <a:spLocks noGrp="1"/>
          </p:cNvSpPr>
          <p:nvPr>
            <p:ph type="sldNum" sz="quarter" idx="2"/>
          </p:nvPr>
        </p:nvSpPr>
        <p:spPr>
          <a:xfrm>
            <a:off x="11402410" y="6557712"/>
            <a:ext cx="273654" cy="264253"/>
          </a:xfrm>
          <a:prstGeom prst="rect">
            <a:avLst/>
          </a:prstGeom>
        </p:spPr>
        <p:txBody>
          <a:bodyPr/>
          <a:lstStyle/>
          <a:p>
            <a:pPr>
              <a:defRPr>
                <a:effectLst/>
              </a:defRPr>
            </a:pPr>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pic>
        <p:nvPicPr>
          <p:cNvPr id="61" name="Picture 14" descr="Picture 14"/>
          <p:cNvPicPr>
            <a:picLocks noChangeAspect="1"/>
          </p:cNvPicPr>
          <p:nvPr/>
        </p:nvPicPr>
        <p:blipFill>
          <a:blip r:embed="rId2"/>
          <a:stretch>
            <a:fillRect/>
          </a:stretch>
        </p:blipFill>
        <p:spPr>
          <a:xfrm>
            <a:off x="9370242" y="0"/>
            <a:ext cx="2811299" cy="1405649"/>
          </a:xfrm>
          <a:prstGeom prst="rect">
            <a:avLst/>
          </a:prstGeom>
          <a:ln w="12700">
            <a:miter lim="400000"/>
          </a:ln>
        </p:spPr>
      </p:pic>
      <p:sp>
        <p:nvSpPr>
          <p:cNvPr id="62" name="Rectangle 15"/>
          <p:cNvSpPr/>
          <p:nvPr/>
        </p:nvSpPr>
        <p:spPr>
          <a:xfrm>
            <a:off x="0" y="6504495"/>
            <a:ext cx="12192000" cy="353507"/>
          </a:xfrm>
          <a:prstGeom prst="rect">
            <a:avLst/>
          </a:prstGeom>
          <a:gradFill>
            <a:gsLst>
              <a:gs pos="0">
                <a:srgbClr val="60BB46"/>
              </a:gs>
              <a:gs pos="77000">
                <a:srgbClr val="4B186D"/>
              </a:gs>
            </a:gsLst>
            <a:lin ang="10800000"/>
          </a:gradFill>
          <a:ln w="12700">
            <a:miter lim="400000"/>
          </a:ln>
        </p:spPr>
        <p:txBody>
          <a:bodyPr lIns="45718" tIns="45718" rIns="45718" bIns="45718" anchor="ctr"/>
          <a:lstStyle/>
          <a:p>
            <a:pPr algn="ctr">
              <a:defRPr>
                <a:solidFill>
                  <a:srgbClr val="FFFFFF"/>
                </a:solidFill>
              </a:defRPr>
            </a:pPr>
            <a:endParaRPr/>
          </a:p>
        </p:txBody>
      </p:sp>
      <p:pic>
        <p:nvPicPr>
          <p:cNvPr id="63" name="Picture 16" descr="Picture 16"/>
          <p:cNvPicPr>
            <a:picLocks noChangeAspect="1"/>
          </p:cNvPicPr>
          <p:nvPr/>
        </p:nvPicPr>
        <p:blipFill>
          <a:blip r:embed="rId3"/>
          <a:srcRect l="76796" t="4781" r="10461" b="14221"/>
          <a:stretch>
            <a:fillRect/>
          </a:stretch>
        </p:blipFill>
        <p:spPr>
          <a:xfrm>
            <a:off x="11842376" y="-2"/>
            <a:ext cx="349625" cy="3348079"/>
          </a:xfrm>
          <a:prstGeom prst="rect">
            <a:avLst/>
          </a:prstGeom>
          <a:ln w="12700">
            <a:miter lim="400000"/>
          </a:ln>
        </p:spPr>
      </p:pic>
      <p:pic>
        <p:nvPicPr>
          <p:cNvPr id="64" name="Picture 17" descr="Picture 17"/>
          <p:cNvPicPr>
            <a:picLocks noChangeAspect="1"/>
          </p:cNvPicPr>
          <p:nvPr/>
        </p:nvPicPr>
        <p:blipFill>
          <a:blip r:embed="rId3"/>
          <a:srcRect l="10041" t="14221" r="72313"/>
          <a:stretch>
            <a:fillRect/>
          </a:stretch>
        </p:blipFill>
        <p:spPr>
          <a:xfrm>
            <a:off x="-1" y="1247775"/>
            <a:ext cx="484096" cy="3619576"/>
          </a:xfrm>
          <a:prstGeom prst="rect">
            <a:avLst/>
          </a:prstGeom>
          <a:ln w="12700">
            <a:miter lim="400000"/>
          </a:ln>
        </p:spPr>
      </p:pic>
      <p:sp>
        <p:nvSpPr>
          <p:cNvPr id="65" name="Title Text"/>
          <p:cNvSpPr txBox="1">
            <a:spLocks noGrp="1"/>
          </p:cNvSpPr>
          <p:nvPr>
            <p:ph type="title"/>
          </p:nvPr>
        </p:nvSpPr>
        <p:spPr>
          <a:xfrm>
            <a:off x="839787" y="365125"/>
            <a:ext cx="10515601" cy="1325563"/>
          </a:xfrm>
          <a:prstGeom prst="rect">
            <a:avLst/>
          </a:prstGeom>
        </p:spPr>
        <p:txBody>
          <a:bodyPr/>
          <a:lstStyle>
            <a:lvl1pPr>
              <a:defRPr sz="4000">
                <a:solidFill>
                  <a:srgbClr val="4B186D"/>
                </a:solidFill>
              </a:defRPr>
            </a:lvl1pPr>
          </a:lstStyle>
          <a:p>
            <a:r>
              <a:t>Title Text</a:t>
            </a:r>
          </a:p>
        </p:txBody>
      </p:sp>
      <p:sp>
        <p:nvSpPr>
          <p:cNvPr id="66" name="Body Level One…"/>
          <p:cNvSpPr txBox="1">
            <a:spLocks noGrp="1"/>
          </p:cNvSpPr>
          <p:nvPr>
            <p:ph type="body" sz="quarter" idx="1"/>
          </p:nvPr>
        </p:nvSpPr>
        <p:spPr>
          <a:xfrm>
            <a:off x="839787" y="1681163"/>
            <a:ext cx="5157790" cy="823914"/>
          </a:xfrm>
          <a:prstGeom prst="rect">
            <a:avLst/>
          </a:prstGeom>
        </p:spPr>
        <p:txBody>
          <a:bodyPr anchor="b"/>
          <a:lstStyle>
            <a:lvl1pPr marL="0" indent="0">
              <a:buClrTx/>
              <a:buSzTx/>
              <a:buFontTx/>
              <a:buNone/>
              <a:defRPr sz="2400" b="1"/>
            </a:lvl1pPr>
            <a:lvl2pPr marL="0" indent="0">
              <a:buClrTx/>
              <a:buSzTx/>
              <a:buFontTx/>
              <a:buNone/>
              <a:defRPr sz="2400" b="1"/>
            </a:lvl2pPr>
            <a:lvl3pPr marL="0" indent="0">
              <a:buClrTx/>
              <a:buSzTx/>
              <a:buFontTx/>
              <a:buNone/>
              <a:defRPr sz="2400" b="1"/>
            </a:lvl3pPr>
            <a:lvl4pPr marL="0" indent="0">
              <a:buClrTx/>
              <a:buSzTx/>
              <a:buFontTx/>
              <a:buNone/>
              <a:defRPr sz="2400" b="1"/>
            </a:lvl4pPr>
            <a:lvl5pPr marL="0" indent="0">
              <a:buClrTx/>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67" name="Text Placeholder 4"/>
          <p:cNvSpPr>
            <a:spLocks noGrp="1"/>
          </p:cNvSpPr>
          <p:nvPr>
            <p:ph type="body" sz="quarter" idx="13"/>
          </p:nvPr>
        </p:nvSpPr>
        <p:spPr>
          <a:xfrm>
            <a:off x="6172200" y="1681163"/>
            <a:ext cx="5183188" cy="823914"/>
          </a:xfrm>
          <a:prstGeom prst="rect">
            <a:avLst/>
          </a:prstGeom>
        </p:spPr>
        <p:txBody>
          <a:bodyPr anchor="b"/>
          <a:lstStyle/>
          <a:p>
            <a:endParaRPr/>
          </a:p>
        </p:txBody>
      </p:sp>
      <p:sp>
        <p:nvSpPr>
          <p:cNvPr id="68" name="Slide Number"/>
          <p:cNvSpPr txBox="1">
            <a:spLocks noGrp="1"/>
          </p:cNvSpPr>
          <p:nvPr>
            <p:ph type="sldNum" sz="quarter" idx="2"/>
          </p:nvPr>
        </p:nvSpPr>
        <p:spPr>
          <a:xfrm>
            <a:off x="11402410" y="6557712"/>
            <a:ext cx="273654" cy="264253"/>
          </a:xfrm>
          <a:prstGeom prst="rect">
            <a:avLst/>
          </a:prstGeom>
        </p:spPr>
        <p:txBody>
          <a:bodyPr/>
          <a:lstStyle/>
          <a:p>
            <a:pPr>
              <a:defRPr>
                <a:effectLst/>
              </a:defRPr>
            </a:pPr>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pic>
        <p:nvPicPr>
          <p:cNvPr id="75" name="Picture 14" descr="Picture 14"/>
          <p:cNvPicPr>
            <a:picLocks noChangeAspect="1"/>
          </p:cNvPicPr>
          <p:nvPr/>
        </p:nvPicPr>
        <p:blipFill>
          <a:blip r:embed="rId2"/>
          <a:stretch>
            <a:fillRect/>
          </a:stretch>
        </p:blipFill>
        <p:spPr>
          <a:xfrm>
            <a:off x="9370242" y="0"/>
            <a:ext cx="2811299" cy="1405649"/>
          </a:xfrm>
          <a:prstGeom prst="rect">
            <a:avLst/>
          </a:prstGeom>
          <a:ln w="12700">
            <a:miter lim="400000"/>
          </a:ln>
        </p:spPr>
      </p:pic>
      <p:sp>
        <p:nvSpPr>
          <p:cNvPr id="76" name="Rectangle 15"/>
          <p:cNvSpPr/>
          <p:nvPr/>
        </p:nvSpPr>
        <p:spPr>
          <a:xfrm>
            <a:off x="0" y="6504495"/>
            <a:ext cx="12192000" cy="353507"/>
          </a:xfrm>
          <a:prstGeom prst="rect">
            <a:avLst/>
          </a:prstGeom>
          <a:gradFill>
            <a:gsLst>
              <a:gs pos="0">
                <a:srgbClr val="60BB46"/>
              </a:gs>
              <a:gs pos="77000">
                <a:srgbClr val="4B186D"/>
              </a:gs>
            </a:gsLst>
            <a:lin ang="10800000"/>
          </a:gradFill>
          <a:ln w="12700">
            <a:miter lim="400000"/>
          </a:ln>
        </p:spPr>
        <p:txBody>
          <a:bodyPr lIns="45718" tIns="45718" rIns="45718" bIns="45718" anchor="ctr"/>
          <a:lstStyle/>
          <a:p>
            <a:pPr algn="ctr">
              <a:defRPr>
                <a:solidFill>
                  <a:srgbClr val="FFFFFF"/>
                </a:solidFill>
              </a:defRPr>
            </a:pPr>
            <a:endParaRPr/>
          </a:p>
        </p:txBody>
      </p:sp>
      <p:pic>
        <p:nvPicPr>
          <p:cNvPr id="77" name="Picture 16" descr="Picture 16"/>
          <p:cNvPicPr>
            <a:picLocks noChangeAspect="1"/>
          </p:cNvPicPr>
          <p:nvPr/>
        </p:nvPicPr>
        <p:blipFill>
          <a:blip r:embed="rId3"/>
          <a:srcRect l="76796" t="4781" r="10461" b="14221"/>
          <a:stretch>
            <a:fillRect/>
          </a:stretch>
        </p:blipFill>
        <p:spPr>
          <a:xfrm>
            <a:off x="11842376" y="-2"/>
            <a:ext cx="349625" cy="3348079"/>
          </a:xfrm>
          <a:prstGeom prst="rect">
            <a:avLst/>
          </a:prstGeom>
          <a:ln w="12700">
            <a:miter lim="400000"/>
          </a:ln>
        </p:spPr>
      </p:pic>
      <p:pic>
        <p:nvPicPr>
          <p:cNvPr id="78" name="Picture 17" descr="Picture 17"/>
          <p:cNvPicPr>
            <a:picLocks noChangeAspect="1"/>
          </p:cNvPicPr>
          <p:nvPr/>
        </p:nvPicPr>
        <p:blipFill>
          <a:blip r:embed="rId3"/>
          <a:srcRect l="10041" t="14221" r="72313"/>
          <a:stretch>
            <a:fillRect/>
          </a:stretch>
        </p:blipFill>
        <p:spPr>
          <a:xfrm>
            <a:off x="-1" y="1247775"/>
            <a:ext cx="484096" cy="3619576"/>
          </a:xfrm>
          <a:prstGeom prst="rect">
            <a:avLst/>
          </a:prstGeom>
          <a:ln w="12700">
            <a:miter lim="400000"/>
          </a:ln>
        </p:spPr>
      </p:pic>
      <p:sp>
        <p:nvSpPr>
          <p:cNvPr id="79" name="Title Text"/>
          <p:cNvSpPr txBox="1">
            <a:spLocks noGrp="1"/>
          </p:cNvSpPr>
          <p:nvPr>
            <p:ph type="title"/>
          </p:nvPr>
        </p:nvSpPr>
        <p:spPr>
          <a:xfrm>
            <a:off x="514905" y="-217"/>
            <a:ext cx="10838895" cy="1325563"/>
          </a:xfrm>
          <a:prstGeom prst="rect">
            <a:avLst/>
          </a:prstGeom>
        </p:spPr>
        <p:txBody>
          <a:bodyPr/>
          <a:lstStyle>
            <a:lvl1pPr>
              <a:defRPr sz="4000">
                <a:solidFill>
                  <a:srgbClr val="4B186D"/>
                </a:solidFill>
              </a:defRPr>
            </a:lvl1pPr>
          </a:lstStyle>
          <a:p>
            <a:r>
              <a:t>Title Text</a:t>
            </a:r>
          </a:p>
        </p:txBody>
      </p:sp>
      <p:sp>
        <p:nvSpPr>
          <p:cNvPr id="80" name="Slide Number"/>
          <p:cNvSpPr txBox="1">
            <a:spLocks noGrp="1"/>
          </p:cNvSpPr>
          <p:nvPr>
            <p:ph type="sldNum" sz="quarter" idx="2"/>
          </p:nvPr>
        </p:nvSpPr>
        <p:spPr>
          <a:xfrm>
            <a:off x="11402410" y="6557712"/>
            <a:ext cx="273654" cy="264253"/>
          </a:xfrm>
          <a:prstGeom prst="rect">
            <a:avLst/>
          </a:prstGeom>
        </p:spPr>
        <p:txBody>
          <a:bodyPr/>
          <a:lstStyle/>
          <a:p>
            <a:pPr>
              <a:defRPr>
                <a:effectLst/>
              </a:defRPr>
            </a:pPr>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pic>
        <p:nvPicPr>
          <p:cNvPr id="87" name="Picture 14" descr="Picture 14"/>
          <p:cNvPicPr>
            <a:picLocks noChangeAspect="1"/>
          </p:cNvPicPr>
          <p:nvPr/>
        </p:nvPicPr>
        <p:blipFill>
          <a:blip r:embed="rId2"/>
          <a:stretch>
            <a:fillRect/>
          </a:stretch>
        </p:blipFill>
        <p:spPr>
          <a:xfrm>
            <a:off x="9370242" y="0"/>
            <a:ext cx="2811299" cy="1405649"/>
          </a:xfrm>
          <a:prstGeom prst="rect">
            <a:avLst/>
          </a:prstGeom>
          <a:ln w="12700">
            <a:miter lim="400000"/>
          </a:ln>
        </p:spPr>
      </p:pic>
      <p:sp>
        <p:nvSpPr>
          <p:cNvPr id="88" name="Rectangle 15"/>
          <p:cNvSpPr/>
          <p:nvPr/>
        </p:nvSpPr>
        <p:spPr>
          <a:xfrm>
            <a:off x="0" y="6504495"/>
            <a:ext cx="12192000" cy="353507"/>
          </a:xfrm>
          <a:prstGeom prst="rect">
            <a:avLst/>
          </a:prstGeom>
          <a:gradFill>
            <a:gsLst>
              <a:gs pos="0">
                <a:srgbClr val="60BB46"/>
              </a:gs>
              <a:gs pos="77000">
                <a:srgbClr val="4B186D"/>
              </a:gs>
            </a:gsLst>
            <a:lin ang="10800000"/>
          </a:gradFill>
          <a:ln w="12700">
            <a:miter lim="400000"/>
          </a:ln>
        </p:spPr>
        <p:txBody>
          <a:bodyPr lIns="45718" tIns="45718" rIns="45718" bIns="45718" anchor="ctr"/>
          <a:lstStyle/>
          <a:p>
            <a:pPr algn="ctr">
              <a:defRPr>
                <a:solidFill>
                  <a:srgbClr val="FFFFFF"/>
                </a:solidFill>
              </a:defRPr>
            </a:pPr>
            <a:endParaRPr/>
          </a:p>
        </p:txBody>
      </p:sp>
      <p:pic>
        <p:nvPicPr>
          <p:cNvPr id="89" name="Picture 16" descr="Picture 16"/>
          <p:cNvPicPr>
            <a:picLocks noChangeAspect="1"/>
          </p:cNvPicPr>
          <p:nvPr/>
        </p:nvPicPr>
        <p:blipFill>
          <a:blip r:embed="rId3"/>
          <a:srcRect l="76796" t="4781" r="10461" b="14221"/>
          <a:stretch>
            <a:fillRect/>
          </a:stretch>
        </p:blipFill>
        <p:spPr>
          <a:xfrm>
            <a:off x="11842376" y="-2"/>
            <a:ext cx="349625" cy="3348079"/>
          </a:xfrm>
          <a:prstGeom prst="rect">
            <a:avLst/>
          </a:prstGeom>
          <a:ln w="12700">
            <a:miter lim="400000"/>
          </a:ln>
        </p:spPr>
      </p:pic>
      <p:pic>
        <p:nvPicPr>
          <p:cNvPr id="90" name="Picture 17" descr="Picture 17"/>
          <p:cNvPicPr>
            <a:picLocks noChangeAspect="1"/>
          </p:cNvPicPr>
          <p:nvPr/>
        </p:nvPicPr>
        <p:blipFill>
          <a:blip r:embed="rId3"/>
          <a:srcRect l="10041" t="14221" r="72313"/>
          <a:stretch>
            <a:fillRect/>
          </a:stretch>
        </p:blipFill>
        <p:spPr>
          <a:xfrm>
            <a:off x="-1" y="1247775"/>
            <a:ext cx="484096" cy="3619576"/>
          </a:xfrm>
          <a:prstGeom prst="rect">
            <a:avLst/>
          </a:prstGeom>
          <a:ln w="12700">
            <a:miter lim="400000"/>
          </a:ln>
        </p:spPr>
      </p:pic>
      <p:sp>
        <p:nvSpPr>
          <p:cNvPr id="91" name="Slide Number"/>
          <p:cNvSpPr txBox="1">
            <a:spLocks noGrp="1"/>
          </p:cNvSpPr>
          <p:nvPr>
            <p:ph type="sldNum" sz="quarter" idx="2"/>
          </p:nvPr>
        </p:nvSpPr>
        <p:spPr>
          <a:xfrm>
            <a:off x="11402410" y="6557712"/>
            <a:ext cx="273654" cy="264253"/>
          </a:xfrm>
          <a:prstGeom prst="rect">
            <a:avLst/>
          </a:prstGeom>
        </p:spPr>
        <p:txBody>
          <a:bodyPr/>
          <a:lstStyle/>
          <a:p>
            <a:pPr>
              <a:defRPr>
                <a:effectLst/>
              </a:defRPr>
            </a:pPr>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pic>
        <p:nvPicPr>
          <p:cNvPr id="98" name="Picture 14" descr="Picture 14"/>
          <p:cNvPicPr>
            <a:picLocks noChangeAspect="1"/>
          </p:cNvPicPr>
          <p:nvPr/>
        </p:nvPicPr>
        <p:blipFill>
          <a:blip r:embed="rId2"/>
          <a:stretch>
            <a:fillRect/>
          </a:stretch>
        </p:blipFill>
        <p:spPr>
          <a:xfrm>
            <a:off x="9370242" y="0"/>
            <a:ext cx="2811299" cy="1405649"/>
          </a:xfrm>
          <a:prstGeom prst="rect">
            <a:avLst/>
          </a:prstGeom>
          <a:ln w="12700">
            <a:miter lim="400000"/>
          </a:ln>
        </p:spPr>
      </p:pic>
      <p:sp>
        <p:nvSpPr>
          <p:cNvPr id="99" name="Rectangle 15"/>
          <p:cNvSpPr/>
          <p:nvPr/>
        </p:nvSpPr>
        <p:spPr>
          <a:xfrm>
            <a:off x="0" y="6504495"/>
            <a:ext cx="12192000" cy="353507"/>
          </a:xfrm>
          <a:prstGeom prst="rect">
            <a:avLst/>
          </a:prstGeom>
          <a:gradFill>
            <a:gsLst>
              <a:gs pos="0">
                <a:srgbClr val="60BB46"/>
              </a:gs>
              <a:gs pos="77000">
                <a:srgbClr val="4B186D"/>
              </a:gs>
            </a:gsLst>
            <a:lin ang="10800000"/>
          </a:gradFill>
          <a:ln w="12700">
            <a:miter lim="400000"/>
          </a:ln>
        </p:spPr>
        <p:txBody>
          <a:bodyPr lIns="45718" tIns="45718" rIns="45718" bIns="45718" anchor="ctr"/>
          <a:lstStyle/>
          <a:p>
            <a:pPr algn="ctr">
              <a:defRPr>
                <a:solidFill>
                  <a:srgbClr val="FFFFFF"/>
                </a:solidFill>
              </a:defRPr>
            </a:pPr>
            <a:endParaRPr/>
          </a:p>
        </p:txBody>
      </p:sp>
      <p:pic>
        <p:nvPicPr>
          <p:cNvPr id="100" name="Picture 16" descr="Picture 16"/>
          <p:cNvPicPr>
            <a:picLocks noChangeAspect="1"/>
          </p:cNvPicPr>
          <p:nvPr/>
        </p:nvPicPr>
        <p:blipFill>
          <a:blip r:embed="rId3"/>
          <a:srcRect l="76796" t="4781" r="10461" b="14221"/>
          <a:stretch>
            <a:fillRect/>
          </a:stretch>
        </p:blipFill>
        <p:spPr>
          <a:xfrm>
            <a:off x="11842376" y="-2"/>
            <a:ext cx="349625" cy="3348079"/>
          </a:xfrm>
          <a:prstGeom prst="rect">
            <a:avLst/>
          </a:prstGeom>
          <a:ln w="12700">
            <a:miter lim="400000"/>
          </a:ln>
        </p:spPr>
      </p:pic>
      <p:pic>
        <p:nvPicPr>
          <p:cNvPr id="101" name="Picture 17" descr="Picture 17"/>
          <p:cNvPicPr>
            <a:picLocks noChangeAspect="1"/>
          </p:cNvPicPr>
          <p:nvPr/>
        </p:nvPicPr>
        <p:blipFill>
          <a:blip r:embed="rId3"/>
          <a:srcRect l="10041" t="14221" r="72313"/>
          <a:stretch>
            <a:fillRect/>
          </a:stretch>
        </p:blipFill>
        <p:spPr>
          <a:xfrm>
            <a:off x="-1" y="1247775"/>
            <a:ext cx="484096" cy="3619576"/>
          </a:xfrm>
          <a:prstGeom prst="rect">
            <a:avLst/>
          </a:prstGeom>
          <a:ln w="12700">
            <a:miter lim="400000"/>
          </a:ln>
        </p:spPr>
      </p:pic>
      <p:sp>
        <p:nvSpPr>
          <p:cNvPr id="102" name="Title Text"/>
          <p:cNvSpPr txBox="1">
            <a:spLocks noGrp="1"/>
          </p:cNvSpPr>
          <p:nvPr>
            <p:ph type="title"/>
          </p:nvPr>
        </p:nvSpPr>
        <p:spPr>
          <a:xfrm>
            <a:off x="839787" y="457200"/>
            <a:ext cx="3932240" cy="1600200"/>
          </a:xfrm>
          <a:prstGeom prst="rect">
            <a:avLst/>
          </a:prstGeom>
        </p:spPr>
        <p:txBody>
          <a:bodyPr anchor="b"/>
          <a:lstStyle>
            <a:lvl1pPr>
              <a:defRPr sz="3200">
                <a:solidFill>
                  <a:srgbClr val="4B186D"/>
                </a:solidFill>
              </a:defRPr>
            </a:lvl1pPr>
          </a:lstStyle>
          <a:p>
            <a:r>
              <a:t>Title Text</a:t>
            </a:r>
          </a:p>
        </p:txBody>
      </p:sp>
      <p:sp>
        <p:nvSpPr>
          <p:cNvPr id="103" name="Body Level One…"/>
          <p:cNvSpPr txBox="1">
            <a:spLocks noGrp="1"/>
          </p:cNvSpPr>
          <p:nvPr>
            <p:ph type="body" sz="half" idx="1"/>
          </p:nvPr>
        </p:nvSpPr>
        <p:spPr>
          <a:xfrm>
            <a:off x="5183187" y="987425"/>
            <a:ext cx="6172202"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104" name="Text Placeholder 3"/>
          <p:cNvSpPr>
            <a:spLocks noGrp="1"/>
          </p:cNvSpPr>
          <p:nvPr>
            <p:ph type="body" sz="quarter" idx="13"/>
          </p:nvPr>
        </p:nvSpPr>
        <p:spPr>
          <a:xfrm>
            <a:off x="839787" y="2057400"/>
            <a:ext cx="3932238" cy="3811588"/>
          </a:xfrm>
          <a:prstGeom prst="rect">
            <a:avLst/>
          </a:prstGeom>
        </p:spPr>
        <p:txBody>
          <a:bodyPr/>
          <a:lstStyle/>
          <a:p>
            <a:endParaRPr/>
          </a:p>
        </p:txBody>
      </p:sp>
      <p:sp>
        <p:nvSpPr>
          <p:cNvPr id="105" name="Slide Number"/>
          <p:cNvSpPr txBox="1">
            <a:spLocks noGrp="1"/>
          </p:cNvSpPr>
          <p:nvPr>
            <p:ph type="sldNum" sz="quarter" idx="2"/>
          </p:nvPr>
        </p:nvSpPr>
        <p:spPr>
          <a:xfrm>
            <a:off x="11402410" y="6557712"/>
            <a:ext cx="273654" cy="264253"/>
          </a:xfrm>
          <a:prstGeom prst="rect">
            <a:avLst/>
          </a:prstGeom>
        </p:spPr>
        <p:txBody>
          <a:bodyPr/>
          <a:lstStyle/>
          <a:p>
            <a:pPr>
              <a:defRPr>
                <a:effectLst/>
              </a:defRPr>
            </a:pPr>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pic>
        <p:nvPicPr>
          <p:cNvPr id="112" name="Picture 14" descr="Picture 14"/>
          <p:cNvPicPr>
            <a:picLocks noChangeAspect="1"/>
          </p:cNvPicPr>
          <p:nvPr/>
        </p:nvPicPr>
        <p:blipFill>
          <a:blip r:embed="rId2"/>
          <a:stretch>
            <a:fillRect/>
          </a:stretch>
        </p:blipFill>
        <p:spPr>
          <a:xfrm>
            <a:off x="9370242" y="0"/>
            <a:ext cx="2811299" cy="1405649"/>
          </a:xfrm>
          <a:prstGeom prst="rect">
            <a:avLst/>
          </a:prstGeom>
          <a:ln w="12700">
            <a:miter lim="400000"/>
          </a:ln>
        </p:spPr>
      </p:pic>
      <p:sp>
        <p:nvSpPr>
          <p:cNvPr id="113" name="Rectangle 15"/>
          <p:cNvSpPr/>
          <p:nvPr/>
        </p:nvSpPr>
        <p:spPr>
          <a:xfrm>
            <a:off x="0" y="6504495"/>
            <a:ext cx="12192000" cy="353507"/>
          </a:xfrm>
          <a:prstGeom prst="rect">
            <a:avLst/>
          </a:prstGeom>
          <a:gradFill>
            <a:gsLst>
              <a:gs pos="0">
                <a:srgbClr val="60BB46"/>
              </a:gs>
              <a:gs pos="77000">
                <a:srgbClr val="4B186D"/>
              </a:gs>
            </a:gsLst>
            <a:lin ang="10800000"/>
          </a:gradFill>
          <a:ln w="12700">
            <a:miter lim="400000"/>
          </a:ln>
        </p:spPr>
        <p:txBody>
          <a:bodyPr lIns="45718" tIns="45718" rIns="45718" bIns="45718" anchor="ctr"/>
          <a:lstStyle/>
          <a:p>
            <a:pPr algn="ctr">
              <a:defRPr>
                <a:solidFill>
                  <a:srgbClr val="FFFFFF"/>
                </a:solidFill>
              </a:defRPr>
            </a:pPr>
            <a:endParaRPr/>
          </a:p>
        </p:txBody>
      </p:sp>
      <p:pic>
        <p:nvPicPr>
          <p:cNvPr id="114" name="Picture 16" descr="Picture 16"/>
          <p:cNvPicPr>
            <a:picLocks noChangeAspect="1"/>
          </p:cNvPicPr>
          <p:nvPr/>
        </p:nvPicPr>
        <p:blipFill>
          <a:blip r:embed="rId3"/>
          <a:srcRect l="76796" t="4781" r="10461" b="14221"/>
          <a:stretch>
            <a:fillRect/>
          </a:stretch>
        </p:blipFill>
        <p:spPr>
          <a:xfrm>
            <a:off x="11842376" y="-2"/>
            <a:ext cx="349625" cy="3348079"/>
          </a:xfrm>
          <a:prstGeom prst="rect">
            <a:avLst/>
          </a:prstGeom>
          <a:ln w="12700">
            <a:miter lim="400000"/>
          </a:ln>
        </p:spPr>
      </p:pic>
      <p:pic>
        <p:nvPicPr>
          <p:cNvPr id="115" name="Picture 17" descr="Picture 17"/>
          <p:cNvPicPr>
            <a:picLocks noChangeAspect="1"/>
          </p:cNvPicPr>
          <p:nvPr/>
        </p:nvPicPr>
        <p:blipFill>
          <a:blip r:embed="rId3"/>
          <a:srcRect l="10041" t="14221" r="72313"/>
          <a:stretch>
            <a:fillRect/>
          </a:stretch>
        </p:blipFill>
        <p:spPr>
          <a:xfrm>
            <a:off x="-1" y="1247775"/>
            <a:ext cx="484096" cy="3619576"/>
          </a:xfrm>
          <a:prstGeom prst="rect">
            <a:avLst/>
          </a:prstGeom>
          <a:ln w="12700">
            <a:miter lim="400000"/>
          </a:ln>
        </p:spPr>
      </p:pic>
      <p:sp>
        <p:nvSpPr>
          <p:cNvPr id="116" name="Title Text"/>
          <p:cNvSpPr txBox="1">
            <a:spLocks noGrp="1"/>
          </p:cNvSpPr>
          <p:nvPr>
            <p:ph type="title"/>
          </p:nvPr>
        </p:nvSpPr>
        <p:spPr>
          <a:xfrm>
            <a:off x="839787" y="457200"/>
            <a:ext cx="3932240" cy="1600200"/>
          </a:xfrm>
          <a:prstGeom prst="rect">
            <a:avLst/>
          </a:prstGeom>
        </p:spPr>
        <p:txBody>
          <a:bodyPr anchor="b"/>
          <a:lstStyle>
            <a:lvl1pPr>
              <a:defRPr sz="3200">
                <a:solidFill>
                  <a:srgbClr val="4B186D"/>
                </a:solidFill>
              </a:defRPr>
            </a:lvl1pPr>
          </a:lstStyle>
          <a:p>
            <a:r>
              <a:t>Title Text</a:t>
            </a:r>
          </a:p>
        </p:txBody>
      </p:sp>
      <p:sp>
        <p:nvSpPr>
          <p:cNvPr id="117" name="Picture Placeholder 2"/>
          <p:cNvSpPr>
            <a:spLocks noGrp="1"/>
          </p:cNvSpPr>
          <p:nvPr>
            <p:ph type="pic" sz="half" idx="13"/>
          </p:nvPr>
        </p:nvSpPr>
        <p:spPr>
          <a:xfrm>
            <a:off x="5183187" y="987425"/>
            <a:ext cx="6172202" cy="4873625"/>
          </a:xfrm>
          <a:prstGeom prst="rect">
            <a:avLst/>
          </a:prstGeom>
        </p:spPr>
        <p:txBody>
          <a:bodyPr lIns="91439" tIns="45719" rIns="91439" bIns="45719">
            <a:noAutofit/>
          </a:bodyPr>
          <a:lstStyle/>
          <a:p>
            <a:endParaRPr/>
          </a:p>
        </p:txBody>
      </p:sp>
      <p:sp>
        <p:nvSpPr>
          <p:cNvPr id="118" name="Body Level One…"/>
          <p:cNvSpPr txBox="1">
            <a:spLocks noGrp="1"/>
          </p:cNvSpPr>
          <p:nvPr>
            <p:ph type="body" sz="quarter" idx="1"/>
          </p:nvPr>
        </p:nvSpPr>
        <p:spPr>
          <a:xfrm>
            <a:off x="839787" y="2057400"/>
            <a:ext cx="3932240" cy="3811588"/>
          </a:xfrm>
          <a:prstGeom prst="rect">
            <a:avLst/>
          </a:prstGeom>
        </p:spPr>
        <p:txBody>
          <a:bodyPr/>
          <a:lstStyle>
            <a:lvl1pPr marL="0" indent="0">
              <a:buClrTx/>
              <a:buSzTx/>
              <a:buFontTx/>
              <a:buNone/>
              <a:defRPr sz="1600"/>
            </a:lvl1pPr>
            <a:lvl2pPr marL="0" indent="0">
              <a:buClrTx/>
              <a:buSzTx/>
              <a:buFontTx/>
              <a:buNone/>
              <a:defRPr sz="1600"/>
            </a:lvl2pPr>
            <a:lvl3pPr marL="0" indent="0">
              <a:buClrTx/>
              <a:buSzTx/>
              <a:buFontTx/>
              <a:buNone/>
              <a:defRPr sz="1600"/>
            </a:lvl3pPr>
            <a:lvl4pPr marL="0" indent="0">
              <a:buClrTx/>
              <a:buSzTx/>
              <a:buFontTx/>
              <a:buNone/>
              <a:defRPr sz="1600"/>
            </a:lvl4pPr>
            <a:lvl5pPr marL="0" indent="0">
              <a:buClrTx/>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119" name="Slide Number"/>
          <p:cNvSpPr txBox="1">
            <a:spLocks noGrp="1"/>
          </p:cNvSpPr>
          <p:nvPr>
            <p:ph type="sldNum" sz="quarter" idx="2"/>
          </p:nvPr>
        </p:nvSpPr>
        <p:spPr>
          <a:xfrm>
            <a:off x="11402410" y="6557712"/>
            <a:ext cx="273654" cy="264253"/>
          </a:xfrm>
          <a:prstGeom prst="rect">
            <a:avLst/>
          </a:prstGeom>
        </p:spPr>
        <p:txBody>
          <a:bodyPr/>
          <a:lstStyle/>
          <a:p>
            <a:pPr>
              <a:defRPr>
                <a:effectLst/>
              </a:defRPr>
            </a:pPr>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4" descr="Picture 14"/>
          <p:cNvPicPr>
            <a:picLocks noChangeAspect="1"/>
          </p:cNvPicPr>
          <p:nvPr/>
        </p:nvPicPr>
        <p:blipFill>
          <a:blip r:embed="rId11"/>
          <a:stretch>
            <a:fillRect/>
          </a:stretch>
        </p:blipFill>
        <p:spPr>
          <a:xfrm>
            <a:off x="9370242" y="0"/>
            <a:ext cx="2811299" cy="1405649"/>
          </a:xfrm>
          <a:prstGeom prst="rect">
            <a:avLst/>
          </a:prstGeom>
          <a:ln w="12700">
            <a:miter lim="400000"/>
          </a:ln>
        </p:spPr>
      </p:pic>
      <p:sp>
        <p:nvSpPr>
          <p:cNvPr id="3" name="Rectangle 15"/>
          <p:cNvSpPr/>
          <p:nvPr/>
        </p:nvSpPr>
        <p:spPr>
          <a:xfrm>
            <a:off x="0" y="6504495"/>
            <a:ext cx="12192000" cy="353507"/>
          </a:xfrm>
          <a:prstGeom prst="rect">
            <a:avLst/>
          </a:prstGeom>
          <a:gradFill>
            <a:gsLst>
              <a:gs pos="0">
                <a:srgbClr val="60BB46"/>
              </a:gs>
              <a:gs pos="77000">
                <a:srgbClr val="4B186D"/>
              </a:gs>
            </a:gsLst>
            <a:lin ang="10800000"/>
          </a:gradFill>
          <a:ln w="12700">
            <a:miter lim="400000"/>
          </a:ln>
        </p:spPr>
        <p:txBody>
          <a:bodyPr lIns="45718" tIns="45718" rIns="45718" bIns="45718" anchor="ctr"/>
          <a:lstStyle/>
          <a:p>
            <a:pPr algn="ctr">
              <a:defRPr>
                <a:solidFill>
                  <a:srgbClr val="FFFFFF"/>
                </a:solidFill>
              </a:defRPr>
            </a:pPr>
            <a:endParaRPr/>
          </a:p>
        </p:txBody>
      </p:sp>
      <p:pic>
        <p:nvPicPr>
          <p:cNvPr id="4" name="Picture 16" descr="Picture 16"/>
          <p:cNvPicPr>
            <a:picLocks noChangeAspect="1"/>
          </p:cNvPicPr>
          <p:nvPr/>
        </p:nvPicPr>
        <p:blipFill>
          <a:blip r:embed="rId12"/>
          <a:srcRect l="76796" t="4781" r="10461" b="14221"/>
          <a:stretch>
            <a:fillRect/>
          </a:stretch>
        </p:blipFill>
        <p:spPr>
          <a:xfrm>
            <a:off x="11842376" y="-2"/>
            <a:ext cx="349625" cy="3348079"/>
          </a:xfrm>
          <a:prstGeom prst="rect">
            <a:avLst/>
          </a:prstGeom>
          <a:ln w="12700">
            <a:miter lim="400000"/>
          </a:ln>
        </p:spPr>
      </p:pic>
      <p:pic>
        <p:nvPicPr>
          <p:cNvPr id="5" name="Picture 17" descr="Picture 17"/>
          <p:cNvPicPr>
            <a:picLocks noChangeAspect="1"/>
          </p:cNvPicPr>
          <p:nvPr/>
        </p:nvPicPr>
        <p:blipFill>
          <a:blip r:embed="rId12"/>
          <a:srcRect l="10041" t="14221" r="72313"/>
          <a:stretch>
            <a:fillRect/>
          </a:stretch>
        </p:blipFill>
        <p:spPr>
          <a:xfrm>
            <a:off x="-1" y="1247775"/>
            <a:ext cx="484096" cy="3619576"/>
          </a:xfrm>
          <a:prstGeom prst="rect">
            <a:avLst/>
          </a:prstGeom>
          <a:ln w="12700">
            <a:miter lim="400000"/>
          </a:ln>
        </p:spPr>
      </p:pic>
      <p:sp>
        <p:nvSpPr>
          <p:cNvPr id="6" name="Title Text"/>
          <p:cNvSpPr txBox="1">
            <a:spLocks noGrp="1"/>
          </p:cNvSpPr>
          <p:nvPr>
            <p:ph type="title"/>
          </p:nvPr>
        </p:nvSpPr>
        <p:spPr>
          <a:xfrm>
            <a:off x="515937" y="264101"/>
            <a:ext cx="10515601" cy="8260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7" name="Body Level One…"/>
          <p:cNvSpPr txBox="1">
            <a:spLocks noGrp="1"/>
          </p:cNvSpPr>
          <p:nvPr>
            <p:ph type="body" idx="1"/>
          </p:nvPr>
        </p:nvSpPr>
        <p:spPr>
          <a:xfrm>
            <a:off x="515937" y="1341437"/>
            <a:ext cx="11160126" cy="49672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p>
            <a:r>
              <a:t>Body Level One</a:t>
            </a:r>
          </a:p>
          <a:p>
            <a:pPr lvl="1"/>
            <a:r>
              <a:t>Body Level Two</a:t>
            </a:r>
          </a:p>
          <a:p>
            <a:pPr lvl="2"/>
            <a:r>
              <a:t>Body Level Three</a:t>
            </a:r>
          </a:p>
          <a:p>
            <a:pPr lvl="3"/>
            <a:r>
              <a:t>Body Level Four</a:t>
            </a:r>
          </a:p>
          <a:p>
            <a:pPr lvl="4"/>
            <a:r>
              <a:t>Body Level Five</a:t>
            </a:r>
          </a:p>
        </p:txBody>
      </p:sp>
      <p:sp>
        <p:nvSpPr>
          <p:cNvPr id="8" name="Slide Number"/>
          <p:cNvSpPr txBox="1">
            <a:spLocks noGrp="1"/>
          </p:cNvSpPr>
          <p:nvPr>
            <p:ph type="sldNum" sz="quarter" idx="2"/>
          </p:nvPr>
        </p:nvSpPr>
        <p:spPr>
          <a:xfrm>
            <a:off x="11597505" y="6559024"/>
            <a:ext cx="273654" cy="264253"/>
          </a:xfrm>
          <a:prstGeom prst="rect">
            <a:avLst/>
          </a:prstGeom>
          <a:ln w="12700">
            <a:miter lim="400000"/>
          </a:ln>
        </p:spPr>
        <p:txBody>
          <a:bodyPr wrap="none" lIns="45718" tIns="45718" rIns="45718" bIns="45718" anchor="ctr">
            <a:spAutoFit/>
          </a:bodyPr>
          <a:lstStyle>
            <a:lvl1pPr algn="r">
              <a:defRPr sz="1200">
                <a:solidFill>
                  <a:srgbClr val="FFFFFF"/>
                </a:solidFill>
                <a:effectLst>
                  <a:outerShdw blurRad="38100" dist="38100" dir="2700000" rotWithShape="0">
                    <a:srgbClr val="000000">
                      <a:alpha val="43137"/>
                    </a:srgbClr>
                  </a:outerShdw>
                </a:effectLs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3600" b="1" i="0" u="none" strike="noStrike" cap="none" spc="0" baseline="0">
          <a:solidFill>
            <a:schemeClr val="accent1"/>
          </a:solidFill>
          <a:uFillTx/>
          <a:latin typeface="Tahoma"/>
          <a:ea typeface="Tahoma"/>
          <a:cs typeface="Tahoma"/>
          <a:sym typeface="Tahoma"/>
        </a:defRPr>
      </a:lvl1pPr>
      <a:lvl2pPr marL="0" marR="0" indent="0" algn="l" defTabSz="914400" rtl="0" latinLnBrk="0">
        <a:lnSpc>
          <a:spcPct val="90000"/>
        </a:lnSpc>
        <a:spcBef>
          <a:spcPts val="0"/>
        </a:spcBef>
        <a:spcAft>
          <a:spcPts val="0"/>
        </a:spcAft>
        <a:buClrTx/>
        <a:buSzTx/>
        <a:buFontTx/>
        <a:buNone/>
        <a:tabLst/>
        <a:defRPr sz="3600" b="1" i="0" u="none" strike="noStrike" cap="none" spc="0" baseline="0">
          <a:solidFill>
            <a:schemeClr val="accent1"/>
          </a:solidFill>
          <a:uFillTx/>
          <a:latin typeface="Tahoma"/>
          <a:ea typeface="Tahoma"/>
          <a:cs typeface="Tahoma"/>
          <a:sym typeface="Tahoma"/>
        </a:defRPr>
      </a:lvl2pPr>
      <a:lvl3pPr marL="0" marR="0" indent="0" algn="l" defTabSz="914400" rtl="0" latinLnBrk="0">
        <a:lnSpc>
          <a:spcPct val="90000"/>
        </a:lnSpc>
        <a:spcBef>
          <a:spcPts val="0"/>
        </a:spcBef>
        <a:spcAft>
          <a:spcPts val="0"/>
        </a:spcAft>
        <a:buClrTx/>
        <a:buSzTx/>
        <a:buFontTx/>
        <a:buNone/>
        <a:tabLst/>
        <a:defRPr sz="3600" b="1" i="0" u="none" strike="noStrike" cap="none" spc="0" baseline="0">
          <a:solidFill>
            <a:schemeClr val="accent1"/>
          </a:solidFill>
          <a:uFillTx/>
          <a:latin typeface="Tahoma"/>
          <a:ea typeface="Tahoma"/>
          <a:cs typeface="Tahoma"/>
          <a:sym typeface="Tahoma"/>
        </a:defRPr>
      </a:lvl3pPr>
      <a:lvl4pPr marL="0" marR="0" indent="0" algn="l" defTabSz="914400" rtl="0" latinLnBrk="0">
        <a:lnSpc>
          <a:spcPct val="90000"/>
        </a:lnSpc>
        <a:spcBef>
          <a:spcPts val="0"/>
        </a:spcBef>
        <a:spcAft>
          <a:spcPts val="0"/>
        </a:spcAft>
        <a:buClrTx/>
        <a:buSzTx/>
        <a:buFontTx/>
        <a:buNone/>
        <a:tabLst/>
        <a:defRPr sz="3600" b="1" i="0" u="none" strike="noStrike" cap="none" spc="0" baseline="0">
          <a:solidFill>
            <a:schemeClr val="accent1"/>
          </a:solidFill>
          <a:uFillTx/>
          <a:latin typeface="Tahoma"/>
          <a:ea typeface="Tahoma"/>
          <a:cs typeface="Tahoma"/>
          <a:sym typeface="Tahoma"/>
        </a:defRPr>
      </a:lvl4pPr>
      <a:lvl5pPr marL="0" marR="0" indent="0" algn="l" defTabSz="914400" rtl="0" latinLnBrk="0">
        <a:lnSpc>
          <a:spcPct val="90000"/>
        </a:lnSpc>
        <a:spcBef>
          <a:spcPts val="0"/>
        </a:spcBef>
        <a:spcAft>
          <a:spcPts val="0"/>
        </a:spcAft>
        <a:buClrTx/>
        <a:buSzTx/>
        <a:buFontTx/>
        <a:buNone/>
        <a:tabLst/>
        <a:defRPr sz="3600" b="1" i="0" u="none" strike="noStrike" cap="none" spc="0" baseline="0">
          <a:solidFill>
            <a:schemeClr val="accent1"/>
          </a:solidFill>
          <a:uFillTx/>
          <a:latin typeface="Tahoma"/>
          <a:ea typeface="Tahoma"/>
          <a:cs typeface="Tahoma"/>
          <a:sym typeface="Tahoma"/>
        </a:defRPr>
      </a:lvl5pPr>
      <a:lvl6pPr marL="0" marR="0" indent="0" algn="l" defTabSz="914400" rtl="0" latinLnBrk="0">
        <a:lnSpc>
          <a:spcPct val="90000"/>
        </a:lnSpc>
        <a:spcBef>
          <a:spcPts val="0"/>
        </a:spcBef>
        <a:spcAft>
          <a:spcPts val="0"/>
        </a:spcAft>
        <a:buClrTx/>
        <a:buSzTx/>
        <a:buFontTx/>
        <a:buNone/>
        <a:tabLst/>
        <a:defRPr sz="3600" b="1" i="0" u="none" strike="noStrike" cap="none" spc="0" baseline="0">
          <a:solidFill>
            <a:schemeClr val="accent1"/>
          </a:solidFill>
          <a:uFillTx/>
          <a:latin typeface="Tahoma"/>
          <a:ea typeface="Tahoma"/>
          <a:cs typeface="Tahoma"/>
          <a:sym typeface="Tahoma"/>
        </a:defRPr>
      </a:lvl6pPr>
      <a:lvl7pPr marL="0" marR="0" indent="0" algn="l" defTabSz="914400" rtl="0" latinLnBrk="0">
        <a:lnSpc>
          <a:spcPct val="90000"/>
        </a:lnSpc>
        <a:spcBef>
          <a:spcPts val="0"/>
        </a:spcBef>
        <a:spcAft>
          <a:spcPts val="0"/>
        </a:spcAft>
        <a:buClrTx/>
        <a:buSzTx/>
        <a:buFontTx/>
        <a:buNone/>
        <a:tabLst/>
        <a:defRPr sz="3600" b="1" i="0" u="none" strike="noStrike" cap="none" spc="0" baseline="0">
          <a:solidFill>
            <a:schemeClr val="accent1"/>
          </a:solidFill>
          <a:uFillTx/>
          <a:latin typeface="Tahoma"/>
          <a:ea typeface="Tahoma"/>
          <a:cs typeface="Tahoma"/>
          <a:sym typeface="Tahoma"/>
        </a:defRPr>
      </a:lvl7pPr>
      <a:lvl8pPr marL="0" marR="0" indent="0" algn="l" defTabSz="914400" rtl="0" latinLnBrk="0">
        <a:lnSpc>
          <a:spcPct val="90000"/>
        </a:lnSpc>
        <a:spcBef>
          <a:spcPts val="0"/>
        </a:spcBef>
        <a:spcAft>
          <a:spcPts val="0"/>
        </a:spcAft>
        <a:buClrTx/>
        <a:buSzTx/>
        <a:buFontTx/>
        <a:buNone/>
        <a:tabLst/>
        <a:defRPr sz="3600" b="1" i="0" u="none" strike="noStrike" cap="none" spc="0" baseline="0">
          <a:solidFill>
            <a:schemeClr val="accent1"/>
          </a:solidFill>
          <a:uFillTx/>
          <a:latin typeface="Tahoma"/>
          <a:ea typeface="Tahoma"/>
          <a:cs typeface="Tahoma"/>
          <a:sym typeface="Tahoma"/>
        </a:defRPr>
      </a:lvl8pPr>
      <a:lvl9pPr marL="0" marR="0" indent="0" algn="l" defTabSz="914400" rtl="0" latinLnBrk="0">
        <a:lnSpc>
          <a:spcPct val="90000"/>
        </a:lnSpc>
        <a:spcBef>
          <a:spcPts val="0"/>
        </a:spcBef>
        <a:spcAft>
          <a:spcPts val="0"/>
        </a:spcAft>
        <a:buClrTx/>
        <a:buSzTx/>
        <a:buFontTx/>
        <a:buNone/>
        <a:tabLst/>
        <a:defRPr sz="3600" b="1" i="0" u="none" strike="noStrike" cap="none" spc="0" baseline="0">
          <a:solidFill>
            <a:schemeClr val="accent1"/>
          </a:solidFill>
          <a:uFillTx/>
          <a:latin typeface="Tahoma"/>
          <a:ea typeface="Tahoma"/>
          <a:cs typeface="Tahoma"/>
          <a:sym typeface="Tahoma"/>
        </a:defRPr>
      </a:lvl9pPr>
    </p:titleStyle>
    <p:bodyStyle>
      <a:lvl1pPr marL="228600" marR="0" indent="-228600" algn="l" defTabSz="914400" rtl="0" latinLnBrk="0">
        <a:lnSpc>
          <a:spcPct val="90000"/>
        </a:lnSpc>
        <a:spcBef>
          <a:spcPts val="1000"/>
        </a:spcBef>
        <a:spcAft>
          <a:spcPts val="0"/>
        </a:spcAft>
        <a:buClr>
          <a:srgbClr val="60BB46"/>
        </a:buClr>
        <a:buSzPct val="100000"/>
        <a:buFont typeface="Arial"/>
        <a:buChar char="●"/>
        <a:tabLst/>
        <a:defRPr sz="2800" b="0" i="0" u="none" strike="noStrike" cap="none" spc="0" baseline="0">
          <a:solidFill>
            <a:srgbClr val="000000"/>
          </a:solidFill>
          <a:uFillTx/>
          <a:latin typeface="+mn-lt"/>
          <a:ea typeface="+mn-ea"/>
          <a:cs typeface="+mn-cs"/>
          <a:sym typeface="Arial"/>
        </a:defRPr>
      </a:lvl1pPr>
      <a:lvl2pPr marL="723900" marR="0" indent="-266700" algn="l" defTabSz="914400" rtl="0" latinLnBrk="0">
        <a:lnSpc>
          <a:spcPct val="90000"/>
        </a:lnSpc>
        <a:spcBef>
          <a:spcPts val="1000"/>
        </a:spcBef>
        <a:spcAft>
          <a:spcPts val="0"/>
        </a:spcAft>
        <a:buClr>
          <a:srgbClr val="60BB46"/>
        </a:buClr>
        <a:buSzPct val="100000"/>
        <a:buFont typeface="Arial"/>
        <a:buChar char="●"/>
        <a:tabLst/>
        <a:defRPr sz="2800" b="0" i="0" u="none" strike="noStrike" cap="none" spc="0" baseline="0">
          <a:solidFill>
            <a:srgbClr val="000000"/>
          </a:solidFill>
          <a:uFillTx/>
          <a:latin typeface="+mn-lt"/>
          <a:ea typeface="+mn-ea"/>
          <a:cs typeface="+mn-cs"/>
          <a:sym typeface="Arial"/>
        </a:defRPr>
      </a:lvl2pPr>
      <a:lvl3pPr marL="1234438" marR="0" indent="-320038" algn="l" defTabSz="914400" rtl="0" latinLnBrk="0">
        <a:lnSpc>
          <a:spcPct val="90000"/>
        </a:lnSpc>
        <a:spcBef>
          <a:spcPts val="1000"/>
        </a:spcBef>
        <a:spcAft>
          <a:spcPts val="0"/>
        </a:spcAft>
        <a:buClr>
          <a:srgbClr val="60BB46"/>
        </a:buClr>
        <a:buSzPct val="100000"/>
        <a:buFont typeface="Arial"/>
        <a:buChar char="●"/>
        <a:tabLst/>
        <a:defRPr sz="2800" b="0" i="0" u="none" strike="noStrike" cap="none" spc="0" baseline="0">
          <a:solidFill>
            <a:srgbClr val="000000"/>
          </a:solidFill>
          <a:uFillTx/>
          <a:latin typeface="+mn-lt"/>
          <a:ea typeface="+mn-ea"/>
          <a:cs typeface="+mn-cs"/>
          <a:sym typeface="Arial"/>
        </a:defRPr>
      </a:lvl3pPr>
      <a:lvl4pPr marL="1727200" marR="0" indent="-355600" algn="l" defTabSz="914400" rtl="0" latinLnBrk="0">
        <a:lnSpc>
          <a:spcPct val="90000"/>
        </a:lnSpc>
        <a:spcBef>
          <a:spcPts val="1000"/>
        </a:spcBef>
        <a:spcAft>
          <a:spcPts val="0"/>
        </a:spcAft>
        <a:buClr>
          <a:srgbClr val="60BB46"/>
        </a:buClr>
        <a:buSzPct val="100000"/>
        <a:buFont typeface="Arial"/>
        <a:buChar char="●"/>
        <a:tabLst/>
        <a:defRPr sz="2800" b="0" i="0" u="none" strike="noStrike" cap="none" spc="0" baseline="0">
          <a:solidFill>
            <a:srgbClr val="000000"/>
          </a:solidFill>
          <a:uFillTx/>
          <a:latin typeface="+mn-lt"/>
          <a:ea typeface="+mn-ea"/>
          <a:cs typeface="+mn-cs"/>
          <a:sym typeface="Arial"/>
        </a:defRPr>
      </a:lvl4pPr>
      <a:lvl5pPr marL="2184400" marR="0" indent="-355600" algn="l" defTabSz="914400" rtl="0" latinLnBrk="0">
        <a:lnSpc>
          <a:spcPct val="90000"/>
        </a:lnSpc>
        <a:spcBef>
          <a:spcPts val="1000"/>
        </a:spcBef>
        <a:spcAft>
          <a:spcPts val="0"/>
        </a:spcAft>
        <a:buClr>
          <a:srgbClr val="60BB46"/>
        </a:buClr>
        <a:buSzPct val="100000"/>
        <a:buFont typeface="Arial"/>
        <a:buChar char="●"/>
        <a:tabLst/>
        <a:defRPr sz="2800" b="0" i="0" u="none" strike="noStrike" cap="none" spc="0" baseline="0">
          <a:solidFill>
            <a:srgbClr val="000000"/>
          </a:solidFill>
          <a:uFillTx/>
          <a:latin typeface="+mn-lt"/>
          <a:ea typeface="+mn-ea"/>
          <a:cs typeface="+mn-cs"/>
          <a:sym typeface="Arial"/>
        </a:defRPr>
      </a:lvl5pPr>
      <a:lvl6pPr marL="2641600" marR="0" indent="-355600" algn="l" defTabSz="914400" rtl="0" latinLnBrk="0">
        <a:lnSpc>
          <a:spcPct val="90000"/>
        </a:lnSpc>
        <a:spcBef>
          <a:spcPts val="1000"/>
        </a:spcBef>
        <a:spcAft>
          <a:spcPts val="0"/>
        </a:spcAft>
        <a:buClr>
          <a:srgbClr val="60BB46"/>
        </a:buClr>
        <a:buSzPct val="100000"/>
        <a:buFont typeface="Arial"/>
        <a:buChar char="•"/>
        <a:tabLst/>
        <a:defRPr sz="2800" b="0" i="0" u="none" strike="noStrike" cap="none" spc="0" baseline="0">
          <a:solidFill>
            <a:srgbClr val="000000"/>
          </a:solidFill>
          <a:uFillTx/>
          <a:latin typeface="+mn-lt"/>
          <a:ea typeface="+mn-ea"/>
          <a:cs typeface="+mn-cs"/>
          <a:sym typeface="Arial"/>
        </a:defRPr>
      </a:lvl6pPr>
      <a:lvl7pPr marL="3098800" marR="0" indent="-355600" algn="l" defTabSz="914400" rtl="0" latinLnBrk="0">
        <a:lnSpc>
          <a:spcPct val="90000"/>
        </a:lnSpc>
        <a:spcBef>
          <a:spcPts val="1000"/>
        </a:spcBef>
        <a:spcAft>
          <a:spcPts val="0"/>
        </a:spcAft>
        <a:buClr>
          <a:srgbClr val="60BB46"/>
        </a:buClr>
        <a:buSzPct val="100000"/>
        <a:buFont typeface="Arial"/>
        <a:buChar char="•"/>
        <a:tabLst/>
        <a:defRPr sz="2800" b="0" i="0" u="none" strike="noStrike" cap="none" spc="0" baseline="0">
          <a:solidFill>
            <a:srgbClr val="000000"/>
          </a:solidFill>
          <a:uFillTx/>
          <a:latin typeface="+mn-lt"/>
          <a:ea typeface="+mn-ea"/>
          <a:cs typeface="+mn-cs"/>
          <a:sym typeface="Arial"/>
        </a:defRPr>
      </a:lvl7pPr>
      <a:lvl8pPr marL="3556000" marR="0" indent="-355600" algn="l" defTabSz="914400" rtl="0" latinLnBrk="0">
        <a:lnSpc>
          <a:spcPct val="90000"/>
        </a:lnSpc>
        <a:spcBef>
          <a:spcPts val="1000"/>
        </a:spcBef>
        <a:spcAft>
          <a:spcPts val="0"/>
        </a:spcAft>
        <a:buClr>
          <a:srgbClr val="60BB46"/>
        </a:buClr>
        <a:buSzPct val="100000"/>
        <a:buFont typeface="Arial"/>
        <a:buChar char="•"/>
        <a:tabLst/>
        <a:defRPr sz="2800" b="0" i="0" u="none" strike="noStrike" cap="none" spc="0" baseline="0">
          <a:solidFill>
            <a:srgbClr val="000000"/>
          </a:solidFill>
          <a:uFillTx/>
          <a:latin typeface="+mn-lt"/>
          <a:ea typeface="+mn-ea"/>
          <a:cs typeface="+mn-cs"/>
          <a:sym typeface="Arial"/>
        </a:defRPr>
      </a:lvl8pPr>
      <a:lvl9pPr marL="4013200" marR="0" indent="-355600" algn="l" defTabSz="914400" rtl="0" latinLnBrk="0">
        <a:lnSpc>
          <a:spcPct val="90000"/>
        </a:lnSpc>
        <a:spcBef>
          <a:spcPts val="1000"/>
        </a:spcBef>
        <a:spcAft>
          <a:spcPts val="0"/>
        </a:spcAft>
        <a:buClr>
          <a:srgbClr val="60BB46"/>
        </a:buClr>
        <a:buSzPct val="100000"/>
        <a:buFont typeface="Arial"/>
        <a:buChar char="•"/>
        <a:tabLst/>
        <a:defRPr sz="2800" b="0" i="0" u="none" strike="noStrike" cap="none" spc="0" baseline="0">
          <a:solidFill>
            <a:srgbClr val="000000"/>
          </a:solidFill>
          <a:uFillTx/>
          <a:latin typeface="+mn-lt"/>
          <a:ea typeface="+mn-ea"/>
          <a:cs typeface="+mn-cs"/>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effectLst>
            <a:outerShdw blurRad="38100" dist="38100" dir="2700000" rotWithShape="0">
              <a:srgbClr val="000000">
                <a:alpha val="43137"/>
              </a:srgbClr>
            </a:outerShdw>
          </a:effectLst>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effectLst>
            <a:outerShdw blurRad="38100" dist="38100" dir="2700000" rotWithShape="0">
              <a:srgbClr val="000000">
                <a:alpha val="43137"/>
              </a:srgbClr>
            </a:outerShdw>
          </a:effectLst>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effectLst>
            <a:outerShdw blurRad="38100" dist="38100" dir="2700000" rotWithShape="0">
              <a:srgbClr val="000000">
                <a:alpha val="43137"/>
              </a:srgbClr>
            </a:outerShdw>
          </a:effectLst>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effectLst>
            <a:outerShdw blurRad="38100" dist="38100" dir="2700000" rotWithShape="0">
              <a:srgbClr val="000000">
                <a:alpha val="43137"/>
              </a:srgbClr>
            </a:outerShdw>
          </a:effectLst>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effectLst>
            <a:outerShdw blurRad="38100" dist="38100" dir="2700000" rotWithShape="0">
              <a:srgbClr val="000000">
                <a:alpha val="43137"/>
              </a:srgbClr>
            </a:outerShdw>
          </a:effectLst>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effectLst>
            <a:outerShdw blurRad="38100" dist="38100" dir="2700000" rotWithShape="0">
              <a:srgbClr val="000000">
                <a:alpha val="43137"/>
              </a:srgbClr>
            </a:outerShdw>
          </a:effectLst>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effectLst>
            <a:outerShdw blurRad="38100" dist="38100" dir="2700000" rotWithShape="0">
              <a:srgbClr val="000000">
                <a:alpha val="43137"/>
              </a:srgbClr>
            </a:outerShdw>
          </a:effectLst>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effectLst>
            <a:outerShdw blurRad="38100" dist="38100" dir="2700000" rotWithShape="0">
              <a:srgbClr val="000000">
                <a:alpha val="43137"/>
              </a:srgbClr>
            </a:outerShdw>
          </a:effectLst>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effectLst>
            <a:outerShdw blurRad="38100" dist="38100" dir="2700000" rotWithShape="0">
              <a:srgbClr val="000000">
                <a:alpha val="43137"/>
              </a:srgbClr>
            </a:outerShdw>
          </a:effectLst>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Appropriate Competition and Organised Play"/>
          <p:cNvSpPr txBox="1">
            <a:spLocks noGrp="1"/>
          </p:cNvSpPr>
          <p:nvPr>
            <p:ph type="ctrTitle"/>
          </p:nvPr>
        </p:nvSpPr>
        <p:spPr>
          <a:xfrm>
            <a:off x="1524000" y="324281"/>
            <a:ext cx="9144000" cy="5529981"/>
          </a:xfrm>
          <a:prstGeom prst="rect">
            <a:avLst/>
          </a:prstGeom>
        </p:spPr>
        <p:txBody>
          <a:bodyPr>
            <a:normAutofit fontScale="90000"/>
          </a:bodyPr>
          <a:lstStyle>
            <a:lvl1pPr defTabSz="877822">
              <a:defRPr sz="5700"/>
            </a:lvl1pPr>
          </a:lstStyle>
          <a:p>
            <a:r>
              <a:rPr lang="en-US" dirty="0"/>
              <a:t>Ulster Branch Employees Report </a:t>
            </a:r>
            <a:br>
              <a:rPr lang="en-US" dirty="0"/>
            </a:br>
            <a:br>
              <a:rPr lang="en-US" dirty="0"/>
            </a:br>
            <a:r>
              <a:rPr lang="en-US" dirty="0"/>
              <a:t>Ulster Branch AGM 1/3/2023</a:t>
            </a:r>
            <a:br>
              <a:rPr lang="en-US" dirty="0"/>
            </a:br>
            <a:br>
              <a:rPr lang="en-US" dirty="0"/>
            </a:br>
            <a:r>
              <a:rPr lang="en-US" dirty="0"/>
              <a:t>Stephen Garvin – Development Manager</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5B561-B313-0E77-0D9C-0CC0B211AE5F}"/>
              </a:ext>
            </a:extLst>
          </p:cNvPr>
          <p:cNvSpPr>
            <a:spLocks noGrp="1"/>
          </p:cNvSpPr>
          <p:nvPr>
            <p:ph type="title"/>
          </p:nvPr>
        </p:nvSpPr>
        <p:spPr/>
        <p:txBody>
          <a:bodyPr/>
          <a:lstStyle/>
          <a:p>
            <a:r>
              <a:rPr lang="en-GB" dirty="0"/>
              <a:t>Senior &amp; Masters Competition </a:t>
            </a:r>
            <a:endParaRPr lang="en-US" dirty="0"/>
          </a:p>
        </p:txBody>
      </p:sp>
      <p:sp>
        <p:nvSpPr>
          <p:cNvPr id="3" name="Text Placeholder 2">
            <a:extLst>
              <a:ext uri="{FF2B5EF4-FFF2-40B4-BE49-F238E27FC236}">
                <a16:creationId xmlns:a16="http://schemas.microsoft.com/office/drawing/2014/main" id="{15A1217A-0A69-4C98-882D-497FFDB996F6}"/>
              </a:ext>
            </a:extLst>
          </p:cNvPr>
          <p:cNvSpPr>
            <a:spLocks noGrp="1"/>
          </p:cNvSpPr>
          <p:nvPr>
            <p:ph type="body" idx="1"/>
          </p:nvPr>
        </p:nvSpPr>
        <p:spPr/>
        <p:txBody>
          <a:bodyPr/>
          <a:lstStyle/>
          <a:p>
            <a:pPr marL="457200" lvl="0" indent="-342900" algn="l" rtl="0">
              <a:spcBef>
                <a:spcPts val="0"/>
              </a:spcBef>
              <a:spcAft>
                <a:spcPts val="0"/>
              </a:spcAft>
              <a:buSzPts val="1800"/>
              <a:buChar char="-"/>
            </a:pPr>
            <a:r>
              <a:rPr lang="en-GB" dirty="0"/>
              <a:t>Increased tournament participation- Irish Indoors Masters in Belfast 2023- 283 entries, increase of 40 players from 2022. </a:t>
            </a:r>
          </a:p>
          <a:p>
            <a:pPr marL="457200" lvl="0" indent="-342900" algn="l" rtl="0">
              <a:spcBef>
                <a:spcPts val="0"/>
              </a:spcBef>
              <a:spcAft>
                <a:spcPts val="0"/>
              </a:spcAft>
              <a:buSzPts val="1800"/>
              <a:buChar char="-"/>
            </a:pPr>
            <a:r>
              <a:rPr lang="en-GB" dirty="0"/>
              <a:t>New tournament added to calendar- Bangor (Senior)</a:t>
            </a:r>
          </a:p>
          <a:p>
            <a:pPr marL="457200" lvl="0" indent="-342900" algn="l" rtl="0">
              <a:spcBef>
                <a:spcPts val="0"/>
              </a:spcBef>
              <a:spcAft>
                <a:spcPts val="0"/>
              </a:spcAft>
              <a:buSzPts val="1800"/>
              <a:buChar char="-"/>
            </a:pPr>
            <a:endParaRPr lang="en-GB" dirty="0"/>
          </a:p>
          <a:p>
            <a:r>
              <a:rPr lang="en-GB" dirty="0"/>
              <a:t>Going forward…</a:t>
            </a:r>
          </a:p>
          <a:p>
            <a:endParaRPr lang="en-GB" dirty="0"/>
          </a:p>
          <a:p>
            <a:pPr marL="0" lvl="0" indent="0" algn="l" rtl="0">
              <a:spcBef>
                <a:spcPts val="0"/>
              </a:spcBef>
              <a:spcAft>
                <a:spcPts val="0"/>
              </a:spcAft>
              <a:buNone/>
            </a:pPr>
            <a:r>
              <a:rPr lang="en-GB" dirty="0"/>
              <a:t>-Addition of more team events </a:t>
            </a:r>
            <a:r>
              <a:rPr lang="en-GB" dirty="0" err="1"/>
              <a:t>eg</a:t>
            </a:r>
            <a:r>
              <a:rPr lang="en-GB" dirty="0"/>
              <a:t> Regional competitions</a:t>
            </a:r>
          </a:p>
          <a:p>
            <a:pPr marL="0" lvl="0" indent="0" algn="l" rtl="0">
              <a:spcBef>
                <a:spcPts val="1200"/>
              </a:spcBef>
              <a:spcAft>
                <a:spcPts val="1200"/>
              </a:spcAft>
              <a:buNone/>
            </a:pPr>
            <a:r>
              <a:rPr lang="en-GB" dirty="0"/>
              <a:t>-League Tennis to move online to Tournament Software </a:t>
            </a:r>
          </a:p>
          <a:p>
            <a:endParaRPr lang="en-US" dirty="0"/>
          </a:p>
        </p:txBody>
      </p:sp>
    </p:spTree>
    <p:extLst>
      <p:ext uri="{BB962C8B-B14F-4D97-AF65-F5344CB8AC3E}">
        <p14:creationId xmlns:p14="http://schemas.microsoft.com/office/powerpoint/2010/main" val="408914110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Organised Play/Competition Ideas"/>
          <p:cNvSpPr txBox="1">
            <a:spLocks noGrp="1"/>
          </p:cNvSpPr>
          <p:nvPr>
            <p:ph type="title"/>
          </p:nvPr>
        </p:nvSpPr>
        <p:spPr>
          <a:xfrm>
            <a:off x="515937" y="264101"/>
            <a:ext cx="10515601" cy="826003"/>
          </a:xfrm>
          <a:prstGeom prst="rect">
            <a:avLst/>
          </a:prstGeom>
        </p:spPr>
        <p:txBody>
          <a:bodyPr/>
          <a:lstStyle/>
          <a:p>
            <a:r>
              <a:rPr lang="en-US" dirty="0"/>
              <a:t>Sport NI Targets over 5 year cycle</a:t>
            </a:r>
            <a:endParaRPr dirty="0"/>
          </a:p>
        </p:txBody>
      </p:sp>
      <p:sp>
        <p:nvSpPr>
          <p:cNvPr id="132" name="Weekly Club Play/Youth Club…"/>
          <p:cNvSpPr txBox="1">
            <a:spLocks noGrp="1"/>
          </p:cNvSpPr>
          <p:nvPr>
            <p:ph type="body" idx="1"/>
          </p:nvPr>
        </p:nvSpPr>
        <p:spPr>
          <a:xfrm>
            <a:off x="515936" y="1090104"/>
            <a:ext cx="11160128" cy="5218623"/>
          </a:xfrm>
          <a:prstGeom prst="rect">
            <a:avLst/>
          </a:prstGeom>
        </p:spPr>
        <p:txBody>
          <a:bodyPr/>
          <a:lstStyle/>
          <a:p>
            <a:r>
              <a:rPr lang="en-US" dirty="0"/>
              <a:t>Club Membership Data</a:t>
            </a:r>
            <a:endParaRPr dirty="0"/>
          </a:p>
        </p:txBody>
      </p:sp>
      <p:graphicFrame>
        <p:nvGraphicFramePr>
          <p:cNvPr id="2" name="Table 1">
            <a:extLst>
              <a:ext uri="{FF2B5EF4-FFF2-40B4-BE49-F238E27FC236}">
                <a16:creationId xmlns:a16="http://schemas.microsoft.com/office/drawing/2014/main" id="{935134E8-9A4D-2311-736C-AB2EC2E2A153}"/>
              </a:ext>
            </a:extLst>
          </p:cNvPr>
          <p:cNvGraphicFramePr>
            <a:graphicFrameLocks noGrp="1"/>
          </p:cNvGraphicFramePr>
          <p:nvPr>
            <p:extLst>
              <p:ext uri="{D42A27DB-BD31-4B8C-83A1-F6EECF244321}">
                <p14:modId xmlns:p14="http://schemas.microsoft.com/office/powerpoint/2010/main" val="512013528"/>
              </p:ext>
            </p:extLst>
          </p:nvPr>
        </p:nvGraphicFramePr>
        <p:xfrm>
          <a:off x="515936" y="1786759"/>
          <a:ext cx="11160126" cy="4214647"/>
        </p:xfrm>
        <a:graphic>
          <a:graphicData uri="http://schemas.openxmlformats.org/drawingml/2006/table">
            <a:tbl>
              <a:tblPr>
                <a:tableStyleId>{5940675A-B579-460E-94D1-54222C63F5DA}</a:tableStyleId>
              </a:tblPr>
              <a:tblGrid>
                <a:gridCol w="1396482">
                  <a:extLst>
                    <a:ext uri="{9D8B030D-6E8A-4147-A177-3AD203B41FA5}">
                      <a16:colId xmlns:a16="http://schemas.microsoft.com/office/drawing/2014/main" val="1893327535"/>
                    </a:ext>
                  </a:extLst>
                </a:gridCol>
                <a:gridCol w="813637">
                  <a:extLst>
                    <a:ext uri="{9D8B030D-6E8A-4147-A177-3AD203B41FA5}">
                      <a16:colId xmlns:a16="http://schemas.microsoft.com/office/drawing/2014/main" val="328715952"/>
                    </a:ext>
                  </a:extLst>
                </a:gridCol>
                <a:gridCol w="813637">
                  <a:extLst>
                    <a:ext uri="{9D8B030D-6E8A-4147-A177-3AD203B41FA5}">
                      <a16:colId xmlns:a16="http://schemas.microsoft.com/office/drawing/2014/main" val="492325104"/>
                    </a:ext>
                  </a:extLst>
                </a:gridCol>
                <a:gridCol w="813637">
                  <a:extLst>
                    <a:ext uri="{9D8B030D-6E8A-4147-A177-3AD203B41FA5}">
                      <a16:colId xmlns:a16="http://schemas.microsoft.com/office/drawing/2014/main" val="3119164951"/>
                    </a:ext>
                  </a:extLst>
                </a:gridCol>
                <a:gridCol w="813637">
                  <a:extLst>
                    <a:ext uri="{9D8B030D-6E8A-4147-A177-3AD203B41FA5}">
                      <a16:colId xmlns:a16="http://schemas.microsoft.com/office/drawing/2014/main" val="2624899127"/>
                    </a:ext>
                  </a:extLst>
                </a:gridCol>
                <a:gridCol w="813637">
                  <a:extLst>
                    <a:ext uri="{9D8B030D-6E8A-4147-A177-3AD203B41FA5}">
                      <a16:colId xmlns:a16="http://schemas.microsoft.com/office/drawing/2014/main" val="1862390530"/>
                    </a:ext>
                  </a:extLst>
                </a:gridCol>
                <a:gridCol w="813637">
                  <a:extLst>
                    <a:ext uri="{9D8B030D-6E8A-4147-A177-3AD203B41FA5}">
                      <a16:colId xmlns:a16="http://schemas.microsoft.com/office/drawing/2014/main" val="3908682343"/>
                    </a:ext>
                  </a:extLst>
                </a:gridCol>
                <a:gridCol w="813637">
                  <a:extLst>
                    <a:ext uri="{9D8B030D-6E8A-4147-A177-3AD203B41FA5}">
                      <a16:colId xmlns:a16="http://schemas.microsoft.com/office/drawing/2014/main" val="1225954468"/>
                    </a:ext>
                  </a:extLst>
                </a:gridCol>
                <a:gridCol w="813637">
                  <a:extLst>
                    <a:ext uri="{9D8B030D-6E8A-4147-A177-3AD203B41FA5}">
                      <a16:colId xmlns:a16="http://schemas.microsoft.com/office/drawing/2014/main" val="2399959189"/>
                    </a:ext>
                  </a:extLst>
                </a:gridCol>
                <a:gridCol w="813637">
                  <a:extLst>
                    <a:ext uri="{9D8B030D-6E8A-4147-A177-3AD203B41FA5}">
                      <a16:colId xmlns:a16="http://schemas.microsoft.com/office/drawing/2014/main" val="4092319244"/>
                    </a:ext>
                  </a:extLst>
                </a:gridCol>
                <a:gridCol w="813637">
                  <a:extLst>
                    <a:ext uri="{9D8B030D-6E8A-4147-A177-3AD203B41FA5}">
                      <a16:colId xmlns:a16="http://schemas.microsoft.com/office/drawing/2014/main" val="3606552516"/>
                    </a:ext>
                  </a:extLst>
                </a:gridCol>
                <a:gridCol w="813637">
                  <a:extLst>
                    <a:ext uri="{9D8B030D-6E8A-4147-A177-3AD203B41FA5}">
                      <a16:colId xmlns:a16="http://schemas.microsoft.com/office/drawing/2014/main" val="1767808571"/>
                    </a:ext>
                  </a:extLst>
                </a:gridCol>
                <a:gridCol w="813637">
                  <a:extLst>
                    <a:ext uri="{9D8B030D-6E8A-4147-A177-3AD203B41FA5}">
                      <a16:colId xmlns:a16="http://schemas.microsoft.com/office/drawing/2014/main" val="3789176980"/>
                    </a:ext>
                  </a:extLst>
                </a:gridCol>
              </a:tblGrid>
              <a:tr h="557308">
                <a:tc rowSpan="2">
                  <a:txBody>
                    <a:bodyPr/>
                    <a:lstStyle/>
                    <a:p>
                      <a:pPr algn="ctr" fontAlgn="ctr"/>
                      <a:r>
                        <a:rPr lang="en-GB" sz="1000" u="none" strike="noStrike" dirty="0">
                          <a:solidFill>
                            <a:schemeClr val="bg1"/>
                          </a:solidFill>
                          <a:effectLst/>
                        </a:rPr>
                        <a:t>Description</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gridSpan="2">
                  <a:txBody>
                    <a:bodyPr/>
                    <a:lstStyle/>
                    <a:p>
                      <a:pPr algn="ctr" fontAlgn="ctr"/>
                      <a:r>
                        <a:rPr lang="en-GB" sz="1000" u="none" strike="noStrike" dirty="0">
                          <a:solidFill>
                            <a:schemeClr val="bg1"/>
                          </a:solidFill>
                          <a:effectLst/>
                        </a:rPr>
                        <a:t>2017-18</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hMerge="1">
                  <a:txBody>
                    <a:bodyPr/>
                    <a:lstStyle/>
                    <a:p>
                      <a:endParaRPr lang="en-US"/>
                    </a:p>
                  </a:txBody>
                  <a:tcPr/>
                </a:tc>
                <a:tc gridSpan="2">
                  <a:txBody>
                    <a:bodyPr/>
                    <a:lstStyle/>
                    <a:p>
                      <a:pPr algn="ctr" fontAlgn="ctr"/>
                      <a:r>
                        <a:rPr lang="en-GB" sz="1000" u="none" strike="noStrike" dirty="0">
                          <a:solidFill>
                            <a:schemeClr val="bg1"/>
                          </a:solidFill>
                          <a:effectLst/>
                        </a:rPr>
                        <a:t>2018-19</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hMerge="1">
                  <a:txBody>
                    <a:bodyPr/>
                    <a:lstStyle/>
                    <a:p>
                      <a:endParaRPr lang="en-US"/>
                    </a:p>
                  </a:txBody>
                  <a:tcPr/>
                </a:tc>
                <a:tc gridSpan="2">
                  <a:txBody>
                    <a:bodyPr/>
                    <a:lstStyle/>
                    <a:p>
                      <a:pPr algn="ctr" fontAlgn="ctr"/>
                      <a:r>
                        <a:rPr lang="en-GB" sz="1000" u="none" strike="noStrike" dirty="0">
                          <a:solidFill>
                            <a:schemeClr val="bg1"/>
                          </a:solidFill>
                          <a:effectLst/>
                        </a:rPr>
                        <a:t>2019-20</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hMerge="1">
                  <a:txBody>
                    <a:bodyPr/>
                    <a:lstStyle/>
                    <a:p>
                      <a:endParaRPr lang="en-US"/>
                    </a:p>
                  </a:txBody>
                  <a:tcPr/>
                </a:tc>
                <a:tc gridSpan="2">
                  <a:txBody>
                    <a:bodyPr/>
                    <a:lstStyle/>
                    <a:p>
                      <a:pPr algn="ctr" fontAlgn="ctr"/>
                      <a:r>
                        <a:rPr lang="en-GB" sz="1000" u="none" strike="noStrike" dirty="0">
                          <a:solidFill>
                            <a:schemeClr val="bg1"/>
                          </a:solidFill>
                          <a:effectLst/>
                        </a:rPr>
                        <a:t>2020-21</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hMerge="1">
                  <a:txBody>
                    <a:bodyPr/>
                    <a:lstStyle/>
                    <a:p>
                      <a:endParaRPr lang="en-US"/>
                    </a:p>
                  </a:txBody>
                  <a:tcPr/>
                </a:tc>
                <a:tc gridSpan="2">
                  <a:txBody>
                    <a:bodyPr/>
                    <a:lstStyle/>
                    <a:p>
                      <a:pPr algn="ctr" fontAlgn="ctr"/>
                      <a:r>
                        <a:rPr lang="en-GB" sz="1000" u="none" strike="noStrike" dirty="0">
                          <a:solidFill>
                            <a:schemeClr val="bg1"/>
                          </a:solidFill>
                          <a:effectLst/>
                        </a:rPr>
                        <a:t>2021-22</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hMerge="1">
                  <a:txBody>
                    <a:bodyPr/>
                    <a:lstStyle/>
                    <a:p>
                      <a:endParaRPr lang="en-US"/>
                    </a:p>
                  </a:txBody>
                  <a:tcPr/>
                </a:tc>
                <a:tc gridSpan="2">
                  <a:txBody>
                    <a:bodyPr/>
                    <a:lstStyle/>
                    <a:p>
                      <a:pPr algn="ctr" fontAlgn="ctr"/>
                      <a:r>
                        <a:rPr lang="en-GB" sz="1000" u="none" strike="noStrike" dirty="0">
                          <a:solidFill>
                            <a:schemeClr val="bg1"/>
                          </a:solidFill>
                          <a:effectLst/>
                        </a:rPr>
                        <a:t>2022-23</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hMerge="1">
                  <a:txBody>
                    <a:bodyPr/>
                    <a:lstStyle/>
                    <a:p>
                      <a:endParaRPr lang="en-US"/>
                    </a:p>
                  </a:txBody>
                  <a:tcPr/>
                </a:tc>
                <a:extLst>
                  <a:ext uri="{0D108BD9-81ED-4DB2-BD59-A6C34878D82A}">
                    <a16:rowId xmlns:a16="http://schemas.microsoft.com/office/drawing/2014/main" val="3412592745"/>
                  </a:ext>
                </a:extLst>
              </a:tr>
              <a:tr h="522477">
                <a:tc vMerge="1">
                  <a:txBody>
                    <a:bodyPr/>
                    <a:lstStyle/>
                    <a:p>
                      <a:endParaRPr lang="en-US"/>
                    </a:p>
                  </a:txBody>
                  <a:tcPr/>
                </a:tc>
                <a:tc>
                  <a:txBody>
                    <a:bodyPr/>
                    <a:lstStyle/>
                    <a:p>
                      <a:pPr algn="ctr" fontAlgn="ctr"/>
                      <a:r>
                        <a:rPr lang="en-GB" sz="1000" u="none" strike="noStrike" dirty="0">
                          <a:solidFill>
                            <a:schemeClr val="bg1"/>
                          </a:solidFill>
                          <a:effectLst/>
                        </a:rPr>
                        <a:t>Target</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a:txBody>
                    <a:bodyPr/>
                    <a:lstStyle/>
                    <a:p>
                      <a:pPr algn="ctr" fontAlgn="ctr"/>
                      <a:r>
                        <a:rPr lang="en-GB" sz="1000" u="none" strike="noStrike" dirty="0">
                          <a:solidFill>
                            <a:schemeClr val="bg1"/>
                          </a:solidFill>
                          <a:effectLst/>
                        </a:rPr>
                        <a:t>Actual</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a:txBody>
                    <a:bodyPr/>
                    <a:lstStyle/>
                    <a:p>
                      <a:pPr algn="ctr" fontAlgn="ctr"/>
                      <a:r>
                        <a:rPr lang="en-GB" sz="1000" u="none" strike="noStrike" dirty="0">
                          <a:solidFill>
                            <a:schemeClr val="bg1"/>
                          </a:solidFill>
                          <a:effectLst/>
                        </a:rPr>
                        <a:t>Target</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a:txBody>
                    <a:bodyPr/>
                    <a:lstStyle/>
                    <a:p>
                      <a:pPr algn="ctr" fontAlgn="ctr"/>
                      <a:r>
                        <a:rPr lang="en-GB" sz="1000" u="none" strike="noStrike" dirty="0">
                          <a:solidFill>
                            <a:schemeClr val="bg1"/>
                          </a:solidFill>
                          <a:effectLst/>
                        </a:rPr>
                        <a:t>Actual</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a:txBody>
                    <a:bodyPr/>
                    <a:lstStyle/>
                    <a:p>
                      <a:pPr algn="ctr" fontAlgn="ctr"/>
                      <a:r>
                        <a:rPr lang="en-GB" sz="1000" u="none" strike="noStrike" dirty="0">
                          <a:solidFill>
                            <a:schemeClr val="bg1"/>
                          </a:solidFill>
                          <a:effectLst/>
                        </a:rPr>
                        <a:t>Target</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a:txBody>
                    <a:bodyPr/>
                    <a:lstStyle/>
                    <a:p>
                      <a:pPr algn="ctr" fontAlgn="ctr"/>
                      <a:r>
                        <a:rPr lang="en-GB" sz="1000" u="none" strike="noStrike" dirty="0">
                          <a:solidFill>
                            <a:schemeClr val="bg1"/>
                          </a:solidFill>
                          <a:effectLst/>
                        </a:rPr>
                        <a:t>Actual</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a:txBody>
                    <a:bodyPr/>
                    <a:lstStyle/>
                    <a:p>
                      <a:pPr algn="ctr" fontAlgn="ctr"/>
                      <a:r>
                        <a:rPr lang="en-GB" sz="1000" u="none" strike="noStrike" dirty="0">
                          <a:solidFill>
                            <a:schemeClr val="bg1"/>
                          </a:solidFill>
                          <a:effectLst/>
                        </a:rPr>
                        <a:t>Target</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a:txBody>
                    <a:bodyPr/>
                    <a:lstStyle/>
                    <a:p>
                      <a:pPr algn="ctr" fontAlgn="ctr"/>
                      <a:r>
                        <a:rPr lang="en-GB" sz="1000" u="none" strike="noStrike" dirty="0">
                          <a:solidFill>
                            <a:schemeClr val="bg1"/>
                          </a:solidFill>
                          <a:effectLst/>
                        </a:rPr>
                        <a:t>Actual</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a:txBody>
                    <a:bodyPr/>
                    <a:lstStyle/>
                    <a:p>
                      <a:pPr algn="ctr" fontAlgn="ctr"/>
                      <a:r>
                        <a:rPr lang="en-GB" sz="1000" u="none" strike="noStrike" dirty="0">
                          <a:solidFill>
                            <a:schemeClr val="bg1"/>
                          </a:solidFill>
                          <a:effectLst/>
                        </a:rPr>
                        <a:t>Target</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a:txBody>
                    <a:bodyPr/>
                    <a:lstStyle/>
                    <a:p>
                      <a:pPr algn="ctr" fontAlgn="ctr"/>
                      <a:r>
                        <a:rPr lang="en-GB" sz="1000" u="none" strike="noStrike" dirty="0">
                          <a:solidFill>
                            <a:schemeClr val="bg1"/>
                          </a:solidFill>
                          <a:effectLst/>
                        </a:rPr>
                        <a:t>Actual</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a:txBody>
                    <a:bodyPr/>
                    <a:lstStyle/>
                    <a:p>
                      <a:pPr algn="ctr" fontAlgn="ctr"/>
                      <a:r>
                        <a:rPr lang="en-GB" sz="1000" u="none" strike="noStrike" dirty="0">
                          <a:solidFill>
                            <a:schemeClr val="bg1"/>
                          </a:solidFill>
                          <a:effectLst/>
                        </a:rPr>
                        <a:t>Target</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a:txBody>
                    <a:bodyPr/>
                    <a:lstStyle/>
                    <a:p>
                      <a:pPr algn="ctr" fontAlgn="ctr"/>
                      <a:r>
                        <a:rPr lang="en-GB" sz="1000" u="none" strike="noStrike" dirty="0">
                          <a:solidFill>
                            <a:schemeClr val="bg1"/>
                          </a:solidFill>
                          <a:effectLst/>
                        </a:rPr>
                        <a:t>Actual*</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extLst>
                  <a:ext uri="{0D108BD9-81ED-4DB2-BD59-A6C34878D82A}">
                    <a16:rowId xmlns:a16="http://schemas.microsoft.com/office/drawing/2014/main" val="3121532990"/>
                  </a:ext>
                </a:extLst>
              </a:tr>
              <a:tr h="522477">
                <a:tc>
                  <a:txBody>
                    <a:bodyPr/>
                    <a:lstStyle/>
                    <a:p>
                      <a:pPr algn="ctr" fontAlgn="ctr"/>
                      <a:r>
                        <a:rPr lang="en-GB" sz="1000" b="1" i="0" u="none" strike="noStrike">
                          <a:solidFill>
                            <a:srgbClr val="002060"/>
                          </a:solidFill>
                          <a:effectLst/>
                          <a:latin typeface="Arial" panose="020B0604020202020204" pitchFamily="34" charset="0"/>
                        </a:rPr>
                        <a:t>Club Members</a:t>
                      </a:r>
                    </a:p>
                  </a:txBody>
                  <a:tcPr marL="9525" marR="9525" marT="9525" marB="0" anchor="ctr"/>
                </a:tc>
                <a:tc>
                  <a:txBody>
                    <a:bodyPr/>
                    <a:lstStyle/>
                    <a:p>
                      <a:pPr algn="ctr" fontAlgn="ctr"/>
                      <a:r>
                        <a:rPr lang="en-GB" sz="1000" u="none" strike="noStrike">
                          <a:effectLst/>
                        </a:rPr>
                        <a:t>4300</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4277</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4600</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4387</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4800</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5029</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5000</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5125</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5300</a:t>
                      </a:r>
                      <a:endParaRPr lang="en-GB" sz="1000" b="1"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5393</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5593</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5770</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extLst>
                  <a:ext uri="{0D108BD9-81ED-4DB2-BD59-A6C34878D82A}">
                    <a16:rowId xmlns:a16="http://schemas.microsoft.com/office/drawing/2014/main" val="790137900"/>
                  </a:ext>
                </a:extLst>
              </a:tr>
              <a:tr h="522477">
                <a:tc>
                  <a:txBody>
                    <a:bodyPr/>
                    <a:lstStyle/>
                    <a:p>
                      <a:pPr algn="ctr" fontAlgn="ctr"/>
                      <a:r>
                        <a:rPr lang="en-GB" sz="1000" b="0" i="0" u="none" strike="noStrike">
                          <a:solidFill>
                            <a:srgbClr val="002060"/>
                          </a:solidFill>
                          <a:effectLst/>
                          <a:latin typeface="Arial" panose="020B0604020202020204" pitchFamily="34" charset="0"/>
                        </a:rPr>
                        <a:t>Female</a:t>
                      </a:r>
                    </a:p>
                  </a:txBody>
                  <a:tcPr marL="9525" marR="9525" marT="9525" marB="0" anchor="ctr"/>
                </a:tc>
                <a:tc>
                  <a:txBody>
                    <a:bodyPr/>
                    <a:lstStyle/>
                    <a:p>
                      <a:pPr algn="ctr" fontAlgn="ctr"/>
                      <a:r>
                        <a:rPr lang="en-GB" sz="1000" u="none" strike="noStrike">
                          <a:effectLst/>
                        </a:rPr>
                        <a:t>2150</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2138</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dirty="0">
                          <a:effectLst/>
                        </a:rPr>
                        <a:t>2300</a:t>
                      </a:r>
                      <a:endParaRPr lang="en-GB" sz="1000" b="0" i="0" u="none" strike="noStrike" dirty="0">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2019</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2400</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2411</a:t>
                      </a:r>
                      <a:endParaRPr lang="en-GB" sz="1000" b="1" i="0" u="none" strike="noStrike" dirty="0">
                        <a:solidFill>
                          <a:srgbClr val="203764"/>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2500</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2453</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2657</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2796</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2776</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extLst>
                  <a:ext uri="{0D108BD9-81ED-4DB2-BD59-A6C34878D82A}">
                    <a16:rowId xmlns:a16="http://schemas.microsoft.com/office/drawing/2014/main" val="473681419"/>
                  </a:ext>
                </a:extLst>
              </a:tr>
              <a:tr h="522477">
                <a:tc>
                  <a:txBody>
                    <a:bodyPr/>
                    <a:lstStyle/>
                    <a:p>
                      <a:pPr algn="ctr" fontAlgn="ctr"/>
                      <a:r>
                        <a:rPr lang="en-GB" sz="1000" b="0" i="0" u="none" strike="noStrike">
                          <a:solidFill>
                            <a:srgbClr val="002060"/>
                          </a:solidFill>
                          <a:effectLst/>
                          <a:latin typeface="Arial" panose="020B0604020202020204" pitchFamily="34" charset="0"/>
                        </a:rPr>
                        <a:t>Male</a:t>
                      </a:r>
                    </a:p>
                  </a:txBody>
                  <a:tcPr marL="9525" marR="9525" marT="9525" marB="0" anchor="ctr"/>
                </a:tc>
                <a:tc>
                  <a:txBody>
                    <a:bodyPr/>
                    <a:lstStyle/>
                    <a:p>
                      <a:pPr algn="ctr" fontAlgn="ctr"/>
                      <a:r>
                        <a:rPr lang="en-GB" sz="1000" u="none" strike="noStrike" dirty="0">
                          <a:effectLst/>
                        </a:rPr>
                        <a:t>2150</a:t>
                      </a:r>
                      <a:endParaRPr lang="en-GB" sz="1000" b="0" i="0" u="none" strike="noStrike" dirty="0">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2139</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dirty="0">
                          <a:effectLst/>
                        </a:rPr>
                        <a:t>2300</a:t>
                      </a:r>
                      <a:endParaRPr lang="en-GB" sz="1000" b="0" i="0" u="none" strike="noStrike" dirty="0">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2368</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2400</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2618</a:t>
                      </a:r>
                      <a:endParaRPr lang="en-GB" sz="1000" b="1" i="0" u="none" strike="noStrike" dirty="0">
                        <a:solidFill>
                          <a:srgbClr val="203764"/>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2500</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2672</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dirty="0">
                          <a:effectLst/>
                        </a:rPr>
                        <a:t>—</a:t>
                      </a:r>
                      <a:endParaRPr lang="en-GB" sz="1000" b="0" i="0" u="none" strike="noStrike" dirty="0">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2736</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2797</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3131</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extLst>
                  <a:ext uri="{0D108BD9-81ED-4DB2-BD59-A6C34878D82A}">
                    <a16:rowId xmlns:a16="http://schemas.microsoft.com/office/drawing/2014/main" val="2694301029"/>
                  </a:ext>
                </a:extLst>
              </a:tr>
              <a:tr h="522477">
                <a:tc>
                  <a:txBody>
                    <a:bodyPr/>
                    <a:lstStyle/>
                    <a:p>
                      <a:pPr algn="ctr" fontAlgn="ctr"/>
                      <a:r>
                        <a:rPr lang="en-GB" sz="1000" b="0" i="0" u="none" strike="noStrike" dirty="0">
                          <a:solidFill>
                            <a:srgbClr val="002060"/>
                          </a:solidFill>
                          <a:effectLst/>
                          <a:latin typeface="Arial" panose="020B0604020202020204" pitchFamily="34" charset="0"/>
                        </a:rPr>
                        <a:t>U18</a:t>
                      </a:r>
                    </a:p>
                  </a:txBody>
                  <a:tcPr marL="9525" marR="9525" marT="9525" marB="0" anchor="ctr"/>
                </a:tc>
                <a:tc>
                  <a:txBody>
                    <a:bodyPr/>
                    <a:lstStyle/>
                    <a:p>
                      <a:pPr algn="ctr" fontAlgn="ctr"/>
                      <a:r>
                        <a:rPr lang="en-GB" sz="1000" u="none" strike="noStrike">
                          <a:effectLst/>
                        </a:rPr>
                        <a:t>1434</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1841</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dirty="0">
                          <a:effectLst/>
                        </a:rPr>
                        <a:t>1533</a:t>
                      </a:r>
                      <a:endParaRPr lang="en-GB" sz="1000" b="0" i="0" u="none" strike="noStrike" dirty="0">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1768</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1600</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2165</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2200</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2075</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dirty="0">
                          <a:effectLst/>
                        </a:rPr>
                        <a:t>—</a:t>
                      </a:r>
                      <a:endParaRPr lang="en-GB" sz="1000" b="0" i="0" u="none" strike="noStrike" dirty="0">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2221</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dirty="0">
                          <a:effectLst/>
                        </a:rPr>
                        <a:t>2500</a:t>
                      </a:r>
                      <a:endParaRPr lang="en-GB" sz="1000" b="0" i="0" u="none" strike="noStrike" dirty="0">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2436</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extLst>
                  <a:ext uri="{0D108BD9-81ED-4DB2-BD59-A6C34878D82A}">
                    <a16:rowId xmlns:a16="http://schemas.microsoft.com/office/drawing/2014/main" val="571073635"/>
                  </a:ext>
                </a:extLst>
              </a:tr>
              <a:tr h="522477">
                <a:tc>
                  <a:txBody>
                    <a:bodyPr/>
                    <a:lstStyle/>
                    <a:p>
                      <a:pPr algn="ctr" fontAlgn="ctr"/>
                      <a:r>
                        <a:rPr lang="en-GB" sz="1000" b="0" i="0" u="none" strike="noStrike">
                          <a:solidFill>
                            <a:srgbClr val="002060"/>
                          </a:solidFill>
                          <a:effectLst/>
                          <a:latin typeface="Arial" panose="020B0604020202020204" pitchFamily="34" charset="0"/>
                        </a:rPr>
                        <a:t>with a disability</a:t>
                      </a:r>
                    </a:p>
                  </a:txBody>
                  <a:tcPr marL="9525" marR="9525" marT="9525" marB="0" anchor="ct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dirty="0">
                          <a:effectLst/>
                        </a:rPr>
                        <a:t>—</a:t>
                      </a:r>
                      <a:endParaRPr lang="en-GB" sz="1000" b="0" i="0" u="none" strike="noStrike" dirty="0">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43</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extLst>
                  <a:ext uri="{0D108BD9-81ED-4DB2-BD59-A6C34878D82A}">
                    <a16:rowId xmlns:a16="http://schemas.microsoft.com/office/drawing/2014/main" val="3976421623"/>
                  </a:ext>
                </a:extLst>
              </a:tr>
              <a:tr h="522477">
                <a:tc>
                  <a:txBody>
                    <a:bodyPr/>
                    <a:lstStyle/>
                    <a:p>
                      <a:pPr algn="ctr" fontAlgn="ctr"/>
                      <a:r>
                        <a:rPr lang="en-GB" sz="1000" b="1" i="0" u="none" strike="noStrike" dirty="0">
                          <a:solidFill>
                            <a:srgbClr val="002060"/>
                          </a:solidFill>
                          <a:effectLst/>
                          <a:latin typeface="Arial" panose="020B0604020202020204" pitchFamily="34" charset="0"/>
                        </a:rPr>
                        <a:t>Number of Clubs</a:t>
                      </a:r>
                    </a:p>
                  </a:txBody>
                  <a:tcPr marL="9525" marR="9525" marT="9525" marB="0" anchor="ctr"/>
                </a:tc>
                <a:tc>
                  <a:txBody>
                    <a:bodyPr/>
                    <a:lstStyle/>
                    <a:p>
                      <a:pPr algn="ctr" fontAlgn="ctr"/>
                      <a:r>
                        <a:rPr lang="en-GB" sz="1000" u="none" strike="noStrike">
                          <a:effectLst/>
                        </a:rPr>
                        <a:t> </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39</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dirty="0">
                          <a:effectLst/>
                        </a:rPr>
                        <a:t> </a:t>
                      </a:r>
                      <a:endParaRPr lang="en-GB" sz="1000" b="1" i="0" u="none" strike="noStrike" dirty="0">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38</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 </a:t>
                      </a:r>
                      <a:endParaRPr lang="en-GB" sz="1000" b="1"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39</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 </a:t>
                      </a:r>
                      <a:endParaRPr lang="en-GB" sz="1000" b="1"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39</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 </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40</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41</a:t>
                      </a:r>
                      <a:endParaRPr lang="en-GB" sz="1000" b="0" i="0" u="none" strike="noStrike">
                        <a:solidFill>
                          <a:srgbClr val="FFFFFF"/>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40</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extLst>
                  <a:ext uri="{0D108BD9-81ED-4DB2-BD59-A6C34878D82A}">
                    <a16:rowId xmlns:a16="http://schemas.microsoft.com/office/drawing/2014/main" val="3667380908"/>
                  </a:ext>
                </a:extLst>
              </a:tr>
            </a:tbl>
          </a:graphicData>
        </a:graphic>
      </p:graphicFrame>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coring Format for Various Levels"/>
          <p:cNvSpPr txBox="1">
            <a:spLocks noGrp="1"/>
          </p:cNvSpPr>
          <p:nvPr>
            <p:ph type="title"/>
          </p:nvPr>
        </p:nvSpPr>
        <p:spPr>
          <a:xfrm>
            <a:off x="514905" y="-217"/>
            <a:ext cx="10838896" cy="1325563"/>
          </a:xfrm>
          <a:prstGeom prst="rect">
            <a:avLst/>
          </a:prstGeom>
        </p:spPr>
        <p:txBody>
          <a:bodyPr/>
          <a:lstStyle/>
          <a:p>
            <a:r>
              <a:rPr lang="en-US" dirty="0"/>
              <a:t>Workforce data</a:t>
            </a:r>
            <a:endParaRPr dirty="0"/>
          </a:p>
        </p:txBody>
      </p:sp>
      <p:graphicFrame>
        <p:nvGraphicFramePr>
          <p:cNvPr id="2" name="Table 1">
            <a:extLst>
              <a:ext uri="{FF2B5EF4-FFF2-40B4-BE49-F238E27FC236}">
                <a16:creationId xmlns:a16="http://schemas.microsoft.com/office/drawing/2014/main" id="{D104F88F-800A-9C92-65AE-CEA7A573492C}"/>
              </a:ext>
            </a:extLst>
          </p:cNvPr>
          <p:cNvGraphicFramePr>
            <a:graphicFrameLocks noGrp="1"/>
          </p:cNvGraphicFramePr>
          <p:nvPr>
            <p:extLst>
              <p:ext uri="{D42A27DB-BD31-4B8C-83A1-F6EECF244321}">
                <p14:modId xmlns:p14="http://schemas.microsoft.com/office/powerpoint/2010/main" val="92426823"/>
              </p:ext>
            </p:extLst>
          </p:nvPr>
        </p:nvGraphicFramePr>
        <p:xfrm>
          <a:off x="514904" y="1325346"/>
          <a:ext cx="10838891" cy="4343928"/>
        </p:xfrm>
        <a:graphic>
          <a:graphicData uri="http://schemas.openxmlformats.org/drawingml/2006/table">
            <a:tbl>
              <a:tblPr>
                <a:tableStyleId>{5940675A-B579-460E-94D1-54222C63F5DA}</a:tableStyleId>
              </a:tblPr>
              <a:tblGrid>
                <a:gridCol w="1356287">
                  <a:extLst>
                    <a:ext uri="{9D8B030D-6E8A-4147-A177-3AD203B41FA5}">
                      <a16:colId xmlns:a16="http://schemas.microsoft.com/office/drawing/2014/main" val="4280133143"/>
                    </a:ext>
                  </a:extLst>
                </a:gridCol>
                <a:gridCol w="790217">
                  <a:extLst>
                    <a:ext uri="{9D8B030D-6E8A-4147-A177-3AD203B41FA5}">
                      <a16:colId xmlns:a16="http://schemas.microsoft.com/office/drawing/2014/main" val="3328160564"/>
                    </a:ext>
                  </a:extLst>
                </a:gridCol>
                <a:gridCol w="790217">
                  <a:extLst>
                    <a:ext uri="{9D8B030D-6E8A-4147-A177-3AD203B41FA5}">
                      <a16:colId xmlns:a16="http://schemas.microsoft.com/office/drawing/2014/main" val="2872678776"/>
                    </a:ext>
                  </a:extLst>
                </a:gridCol>
                <a:gridCol w="790217">
                  <a:extLst>
                    <a:ext uri="{9D8B030D-6E8A-4147-A177-3AD203B41FA5}">
                      <a16:colId xmlns:a16="http://schemas.microsoft.com/office/drawing/2014/main" val="1595038632"/>
                    </a:ext>
                  </a:extLst>
                </a:gridCol>
                <a:gridCol w="790217">
                  <a:extLst>
                    <a:ext uri="{9D8B030D-6E8A-4147-A177-3AD203B41FA5}">
                      <a16:colId xmlns:a16="http://schemas.microsoft.com/office/drawing/2014/main" val="1177058315"/>
                    </a:ext>
                  </a:extLst>
                </a:gridCol>
                <a:gridCol w="790217">
                  <a:extLst>
                    <a:ext uri="{9D8B030D-6E8A-4147-A177-3AD203B41FA5}">
                      <a16:colId xmlns:a16="http://schemas.microsoft.com/office/drawing/2014/main" val="2519870524"/>
                    </a:ext>
                  </a:extLst>
                </a:gridCol>
                <a:gridCol w="790217">
                  <a:extLst>
                    <a:ext uri="{9D8B030D-6E8A-4147-A177-3AD203B41FA5}">
                      <a16:colId xmlns:a16="http://schemas.microsoft.com/office/drawing/2014/main" val="563014545"/>
                    </a:ext>
                  </a:extLst>
                </a:gridCol>
                <a:gridCol w="790217">
                  <a:extLst>
                    <a:ext uri="{9D8B030D-6E8A-4147-A177-3AD203B41FA5}">
                      <a16:colId xmlns:a16="http://schemas.microsoft.com/office/drawing/2014/main" val="2032927148"/>
                    </a:ext>
                  </a:extLst>
                </a:gridCol>
                <a:gridCol w="790217">
                  <a:extLst>
                    <a:ext uri="{9D8B030D-6E8A-4147-A177-3AD203B41FA5}">
                      <a16:colId xmlns:a16="http://schemas.microsoft.com/office/drawing/2014/main" val="2760669600"/>
                    </a:ext>
                  </a:extLst>
                </a:gridCol>
                <a:gridCol w="790217">
                  <a:extLst>
                    <a:ext uri="{9D8B030D-6E8A-4147-A177-3AD203B41FA5}">
                      <a16:colId xmlns:a16="http://schemas.microsoft.com/office/drawing/2014/main" val="743825941"/>
                    </a:ext>
                  </a:extLst>
                </a:gridCol>
                <a:gridCol w="790217">
                  <a:extLst>
                    <a:ext uri="{9D8B030D-6E8A-4147-A177-3AD203B41FA5}">
                      <a16:colId xmlns:a16="http://schemas.microsoft.com/office/drawing/2014/main" val="3502593636"/>
                    </a:ext>
                  </a:extLst>
                </a:gridCol>
                <a:gridCol w="790217">
                  <a:extLst>
                    <a:ext uri="{9D8B030D-6E8A-4147-A177-3AD203B41FA5}">
                      <a16:colId xmlns:a16="http://schemas.microsoft.com/office/drawing/2014/main" val="3210824156"/>
                    </a:ext>
                  </a:extLst>
                </a:gridCol>
                <a:gridCol w="790217">
                  <a:extLst>
                    <a:ext uri="{9D8B030D-6E8A-4147-A177-3AD203B41FA5}">
                      <a16:colId xmlns:a16="http://schemas.microsoft.com/office/drawing/2014/main" val="758222023"/>
                    </a:ext>
                  </a:extLst>
                </a:gridCol>
              </a:tblGrid>
              <a:tr h="329398">
                <a:tc rowSpan="2">
                  <a:txBody>
                    <a:bodyPr/>
                    <a:lstStyle/>
                    <a:p>
                      <a:pPr algn="ctr" fontAlgn="ctr"/>
                      <a:r>
                        <a:rPr lang="en-GB" sz="1000" u="none" strike="noStrike" dirty="0">
                          <a:solidFill>
                            <a:schemeClr val="bg1"/>
                          </a:solidFill>
                          <a:effectLst/>
                        </a:rPr>
                        <a:t>Description</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gridSpan="2">
                  <a:txBody>
                    <a:bodyPr/>
                    <a:lstStyle/>
                    <a:p>
                      <a:pPr algn="ctr" fontAlgn="ctr"/>
                      <a:r>
                        <a:rPr lang="en-GB" sz="1000" u="none" strike="noStrike" dirty="0">
                          <a:solidFill>
                            <a:schemeClr val="bg1"/>
                          </a:solidFill>
                          <a:effectLst/>
                        </a:rPr>
                        <a:t>2017-18</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hMerge="1">
                  <a:txBody>
                    <a:bodyPr/>
                    <a:lstStyle/>
                    <a:p>
                      <a:endParaRPr lang="en-US"/>
                    </a:p>
                  </a:txBody>
                  <a:tcPr/>
                </a:tc>
                <a:tc gridSpan="2">
                  <a:txBody>
                    <a:bodyPr/>
                    <a:lstStyle/>
                    <a:p>
                      <a:pPr algn="ctr" fontAlgn="ctr"/>
                      <a:r>
                        <a:rPr lang="en-GB" sz="1000" u="none" strike="noStrike" dirty="0">
                          <a:solidFill>
                            <a:schemeClr val="bg1"/>
                          </a:solidFill>
                          <a:effectLst/>
                        </a:rPr>
                        <a:t>2018-19</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hMerge="1">
                  <a:txBody>
                    <a:bodyPr/>
                    <a:lstStyle/>
                    <a:p>
                      <a:endParaRPr lang="en-US"/>
                    </a:p>
                  </a:txBody>
                  <a:tcPr/>
                </a:tc>
                <a:tc gridSpan="2">
                  <a:txBody>
                    <a:bodyPr/>
                    <a:lstStyle/>
                    <a:p>
                      <a:pPr algn="ctr" fontAlgn="ctr"/>
                      <a:r>
                        <a:rPr lang="en-GB" sz="1000" u="none" strike="noStrike" dirty="0">
                          <a:solidFill>
                            <a:schemeClr val="bg1"/>
                          </a:solidFill>
                          <a:effectLst/>
                        </a:rPr>
                        <a:t>2019-20</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hMerge="1">
                  <a:txBody>
                    <a:bodyPr/>
                    <a:lstStyle/>
                    <a:p>
                      <a:endParaRPr lang="en-US"/>
                    </a:p>
                  </a:txBody>
                  <a:tcPr/>
                </a:tc>
                <a:tc gridSpan="2">
                  <a:txBody>
                    <a:bodyPr/>
                    <a:lstStyle/>
                    <a:p>
                      <a:pPr algn="ctr" fontAlgn="ctr"/>
                      <a:r>
                        <a:rPr lang="en-GB" sz="1000" u="none" strike="noStrike" dirty="0">
                          <a:solidFill>
                            <a:schemeClr val="bg1"/>
                          </a:solidFill>
                          <a:effectLst/>
                        </a:rPr>
                        <a:t>2020-21</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hMerge="1">
                  <a:txBody>
                    <a:bodyPr/>
                    <a:lstStyle/>
                    <a:p>
                      <a:endParaRPr lang="en-US"/>
                    </a:p>
                  </a:txBody>
                  <a:tcPr/>
                </a:tc>
                <a:tc gridSpan="2">
                  <a:txBody>
                    <a:bodyPr/>
                    <a:lstStyle/>
                    <a:p>
                      <a:pPr algn="ctr" fontAlgn="ctr"/>
                      <a:r>
                        <a:rPr lang="en-GB" sz="1000" u="none" strike="noStrike">
                          <a:solidFill>
                            <a:schemeClr val="bg1"/>
                          </a:solidFill>
                          <a:effectLst/>
                        </a:rPr>
                        <a:t>2021-22</a:t>
                      </a:r>
                      <a:endParaRPr lang="en-GB" sz="1000" b="0" i="0" u="none" strike="noStrike">
                        <a:solidFill>
                          <a:schemeClr val="bg1"/>
                        </a:solidFill>
                        <a:effectLst/>
                        <a:latin typeface="Arial" panose="020B0604020202020204" pitchFamily="34" charset="0"/>
                      </a:endParaRPr>
                    </a:p>
                  </a:txBody>
                  <a:tcPr marL="9525" marR="9525" marT="9525" marB="0" anchor="ctr">
                    <a:solidFill>
                      <a:srgbClr val="002060"/>
                    </a:solidFill>
                  </a:tcPr>
                </a:tc>
                <a:tc hMerge="1">
                  <a:txBody>
                    <a:bodyPr/>
                    <a:lstStyle/>
                    <a:p>
                      <a:endParaRPr lang="en-US"/>
                    </a:p>
                  </a:txBody>
                  <a:tcPr/>
                </a:tc>
                <a:tc gridSpan="2">
                  <a:txBody>
                    <a:bodyPr/>
                    <a:lstStyle/>
                    <a:p>
                      <a:pPr algn="ctr" fontAlgn="ctr"/>
                      <a:r>
                        <a:rPr lang="en-GB" sz="1000" u="none" strike="noStrike">
                          <a:solidFill>
                            <a:schemeClr val="bg1"/>
                          </a:solidFill>
                          <a:effectLst/>
                        </a:rPr>
                        <a:t>2022-23</a:t>
                      </a:r>
                      <a:endParaRPr lang="en-GB" sz="1000" b="0" i="0" u="none" strike="noStrike">
                        <a:solidFill>
                          <a:schemeClr val="bg1"/>
                        </a:solidFill>
                        <a:effectLst/>
                        <a:latin typeface="Arial" panose="020B0604020202020204" pitchFamily="34" charset="0"/>
                      </a:endParaRPr>
                    </a:p>
                  </a:txBody>
                  <a:tcPr marL="9525" marR="9525" marT="9525" marB="0" anchor="ctr">
                    <a:solidFill>
                      <a:srgbClr val="002060"/>
                    </a:solidFill>
                  </a:tcPr>
                </a:tc>
                <a:tc hMerge="1">
                  <a:txBody>
                    <a:bodyPr/>
                    <a:lstStyle/>
                    <a:p>
                      <a:endParaRPr lang="en-US"/>
                    </a:p>
                  </a:txBody>
                  <a:tcPr/>
                </a:tc>
                <a:extLst>
                  <a:ext uri="{0D108BD9-81ED-4DB2-BD59-A6C34878D82A}">
                    <a16:rowId xmlns:a16="http://schemas.microsoft.com/office/drawing/2014/main" val="2017573382"/>
                  </a:ext>
                </a:extLst>
              </a:tr>
              <a:tr h="308810">
                <a:tc vMerge="1">
                  <a:txBody>
                    <a:bodyPr/>
                    <a:lstStyle/>
                    <a:p>
                      <a:endParaRPr lang="en-US"/>
                    </a:p>
                  </a:txBody>
                  <a:tcPr/>
                </a:tc>
                <a:tc>
                  <a:txBody>
                    <a:bodyPr/>
                    <a:lstStyle/>
                    <a:p>
                      <a:pPr algn="ctr" fontAlgn="ctr"/>
                      <a:r>
                        <a:rPr lang="en-GB" sz="1000" u="none" strike="noStrike" dirty="0">
                          <a:solidFill>
                            <a:schemeClr val="bg1"/>
                          </a:solidFill>
                          <a:effectLst/>
                        </a:rPr>
                        <a:t>Target</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a:txBody>
                    <a:bodyPr/>
                    <a:lstStyle/>
                    <a:p>
                      <a:pPr algn="ctr" fontAlgn="ctr"/>
                      <a:r>
                        <a:rPr lang="en-GB" sz="1000" u="none" strike="noStrike" dirty="0">
                          <a:solidFill>
                            <a:schemeClr val="bg1"/>
                          </a:solidFill>
                          <a:effectLst/>
                        </a:rPr>
                        <a:t>Actual</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a:txBody>
                    <a:bodyPr/>
                    <a:lstStyle/>
                    <a:p>
                      <a:pPr algn="ctr" fontAlgn="ctr"/>
                      <a:r>
                        <a:rPr lang="en-GB" sz="1000" u="none" strike="noStrike" dirty="0">
                          <a:solidFill>
                            <a:schemeClr val="bg1"/>
                          </a:solidFill>
                          <a:effectLst/>
                        </a:rPr>
                        <a:t>Target</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a:txBody>
                    <a:bodyPr/>
                    <a:lstStyle/>
                    <a:p>
                      <a:pPr algn="ctr" fontAlgn="ctr"/>
                      <a:r>
                        <a:rPr lang="en-GB" sz="1000" u="none" strike="noStrike" dirty="0">
                          <a:solidFill>
                            <a:schemeClr val="bg1"/>
                          </a:solidFill>
                          <a:effectLst/>
                        </a:rPr>
                        <a:t>Actual</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a:txBody>
                    <a:bodyPr/>
                    <a:lstStyle/>
                    <a:p>
                      <a:pPr algn="ctr" fontAlgn="ctr"/>
                      <a:r>
                        <a:rPr lang="en-GB" sz="1000" u="none" strike="noStrike">
                          <a:solidFill>
                            <a:schemeClr val="bg1"/>
                          </a:solidFill>
                          <a:effectLst/>
                        </a:rPr>
                        <a:t>Target</a:t>
                      </a:r>
                      <a:endParaRPr lang="en-GB" sz="1000" b="0" i="0" u="none" strike="noStrike">
                        <a:solidFill>
                          <a:schemeClr val="bg1"/>
                        </a:solidFill>
                        <a:effectLst/>
                        <a:latin typeface="Arial" panose="020B0604020202020204" pitchFamily="34" charset="0"/>
                      </a:endParaRPr>
                    </a:p>
                  </a:txBody>
                  <a:tcPr marL="9525" marR="9525" marT="9525" marB="0" anchor="ctr">
                    <a:solidFill>
                      <a:srgbClr val="002060"/>
                    </a:solidFill>
                  </a:tcPr>
                </a:tc>
                <a:tc>
                  <a:txBody>
                    <a:bodyPr/>
                    <a:lstStyle/>
                    <a:p>
                      <a:pPr algn="ctr" fontAlgn="ctr"/>
                      <a:r>
                        <a:rPr lang="en-GB" sz="1000" u="none" strike="noStrike">
                          <a:solidFill>
                            <a:schemeClr val="bg1"/>
                          </a:solidFill>
                          <a:effectLst/>
                        </a:rPr>
                        <a:t>Actual</a:t>
                      </a:r>
                      <a:endParaRPr lang="en-GB" sz="1000" b="0" i="0" u="none" strike="noStrike">
                        <a:solidFill>
                          <a:schemeClr val="bg1"/>
                        </a:solidFill>
                        <a:effectLst/>
                        <a:latin typeface="Arial" panose="020B0604020202020204" pitchFamily="34" charset="0"/>
                      </a:endParaRPr>
                    </a:p>
                  </a:txBody>
                  <a:tcPr marL="9525" marR="9525" marT="9525" marB="0" anchor="ctr">
                    <a:solidFill>
                      <a:srgbClr val="002060"/>
                    </a:solidFill>
                  </a:tcPr>
                </a:tc>
                <a:tc>
                  <a:txBody>
                    <a:bodyPr/>
                    <a:lstStyle/>
                    <a:p>
                      <a:pPr algn="ctr" fontAlgn="ctr"/>
                      <a:r>
                        <a:rPr lang="en-GB" sz="1000" u="none" strike="noStrike" dirty="0">
                          <a:solidFill>
                            <a:schemeClr val="bg1"/>
                          </a:solidFill>
                          <a:effectLst/>
                        </a:rPr>
                        <a:t>Target</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a:txBody>
                    <a:bodyPr/>
                    <a:lstStyle/>
                    <a:p>
                      <a:pPr algn="ctr" fontAlgn="ctr"/>
                      <a:r>
                        <a:rPr lang="en-GB" sz="1000" u="none" strike="noStrike" dirty="0">
                          <a:solidFill>
                            <a:schemeClr val="bg1"/>
                          </a:solidFill>
                          <a:effectLst/>
                        </a:rPr>
                        <a:t>Actual</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a:txBody>
                    <a:bodyPr/>
                    <a:lstStyle/>
                    <a:p>
                      <a:pPr algn="ctr" fontAlgn="ctr"/>
                      <a:r>
                        <a:rPr lang="en-GB" sz="1000" u="none" strike="noStrike" dirty="0">
                          <a:solidFill>
                            <a:schemeClr val="bg1"/>
                          </a:solidFill>
                          <a:effectLst/>
                        </a:rPr>
                        <a:t>Target</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a:txBody>
                    <a:bodyPr/>
                    <a:lstStyle/>
                    <a:p>
                      <a:pPr algn="ctr" fontAlgn="ctr"/>
                      <a:r>
                        <a:rPr lang="en-GB" sz="1000" u="none" strike="noStrike" dirty="0">
                          <a:solidFill>
                            <a:schemeClr val="bg1"/>
                          </a:solidFill>
                          <a:effectLst/>
                        </a:rPr>
                        <a:t>Actual</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a:txBody>
                    <a:bodyPr/>
                    <a:lstStyle/>
                    <a:p>
                      <a:pPr algn="ctr" fontAlgn="ctr"/>
                      <a:r>
                        <a:rPr lang="en-GB" sz="1000" u="none" strike="noStrike" dirty="0">
                          <a:solidFill>
                            <a:schemeClr val="bg1"/>
                          </a:solidFill>
                          <a:effectLst/>
                        </a:rPr>
                        <a:t>Target</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tc>
                  <a:txBody>
                    <a:bodyPr/>
                    <a:lstStyle/>
                    <a:p>
                      <a:pPr algn="ctr" fontAlgn="ctr"/>
                      <a:r>
                        <a:rPr lang="en-GB" sz="1000" u="none" strike="noStrike" dirty="0">
                          <a:solidFill>
                            <a:schemeClr val="bg1"/>
                          </a:solidFill>
                          <a:effectLst/>
                        </a:rPr>
                        <a:t>Actual*</a:t>
                      </a:r>
                      <a:endParaRPr lang="en-GB" sz="1000" b="0" i="0" u="none" strike="noStrike" dirty="0">
                        <a:solidFill>
                          <a:schemeClr val="bg1"/>
                        </a:solidFill>
                        <a:effectLst/>
                        <a:latin typeface="Arial" panose="020B0604020202020204" pitchFamily="34" charset="0"/>
                      </a:endParaRPr>
                    </a:p>
                  </a:txBody>
                  <a:tcPr marL="9525" marR="9525" marT="9525" marB="0" anchor="ctr">
                    <a:solidFill>
                      <a:srgbClr val="002060"/>
                    </a:solidFill>
                  </a:tcPr>
                </a:tc>
                <a:extLst>
                  <a:ext uri="{0D108BD9-81ED-4DB2-BD59-A6C34878D82A}">
                    <a16:rowId xmlns:a16="http://schemas.microsoft.com/office/drawing/2014/main" val="759785821"/>
                  </a:ext>
                </a:extLst>
              </a:tr>
              <a:tr h="308810">
                <a:tc>
                  <a:txBody>
                    <a:bodyPr/>
                    <a:lstStyle/>
                    <a:p>
                      <a:pPr algn="ctr" fontAlgn="ctr"/>
                      <a:r>
                        <a:rPr lang="en-GB" sz="1000" b="1" u="none" strike="noStrike" dirty="0">
                          <a:solidFill>
                            <a:schemeClr val="tx1"/>
                          </a:solidFill>
                          <a:effectLst/>
                        </a:rPr>
                        <a:t>Coaches</a:t>
                      </a:r>
                      <a:endParaRPr lang="en-GB" sz="1000" b="1" i="0" u="none" strike="noStrike" dirty="0">
                        <a:solidFill>
                          <a:schemeClr val="tx1"/>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52</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53</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55</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54</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58</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69</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60</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92</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dirty="0">
                          <a:effectLst/>
                        </a:rPr>
                        <a:t>80</a:t>
                      </a:r>
                      <a:endParaRPr lang="en-GB" sz="1000" b="0" i="0" u="none" strike="noStrike" dirty="0">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116</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136</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139</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extLst>
                  <a:ext uri="{0D108BD9-81ED-4DB2-BD59-A6C34878D82A}">
                    <a16:rowId xmlns:a16="http://schemas.microsoft.com/office/drawing/2014/main" val="4004728951"/>
                  </a:ext>
                </a:extLst>
              </a:tr>
              <a:tr h="308810">
                <a:tc>
                  <a:txBody>
                    <a:bodyPr/>
                    <a:lstStyle/>
                    <a:p>
                      <a:pPr algn="ctr" fontAlgn="ctr"/>
                      <a:r>
                        <a:rPr lang="en-GB" sz="1000" u="none" strike="noStrike" dirty="0">
                          <a:effectLst/>
                        </a:rPr>
                        <a:t>Female</a:t>
                      </a:r>
                      <a:endParaRPr lang="en-GB" sz="1000" b="0" i="0" u="none" strike="noStrike" dirty="0">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10</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11</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11</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12</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12</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15</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12</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17</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29</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39</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37</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extLst>
                  <a:ext uri="{0D108BD9-81ED-4DB2-BD59-A6C34878D82A}">
                    <a16:rowId xmlns:a16="http://schemas.microsoft.com/office/drawing/2014/main" val="2786108666"/>
                  </a:ext>
                </a:extLst>
              </a:tr>
              <a:tr h="308810">
                <a:tc>
                  <a:txBody>
                    <a:bodyPr/>
                    <a:lstStyle/>
                    <a:p>
                      <a:pPr algn="ctr" fontAlgn="ctr"/>
                      <a:r>
                        <a:rPr lang="en-GB" sz="1000" u="none" strike="noStrike" dirty="0">
                          <a:effectLst/>
                        </a:rPr>
                        <a:t>Male</a:t>
                      </a:r>
                      <a:endParaRPr lang="en-GB" sz="1000" b="0" i="0" u="none" strike="noStrike" dirty="0">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42</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42</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44</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42</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46</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54</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48</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75</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87</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97</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102</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extLst>
                  <a:ext uri="{0D108BD9-81ED-4DB2-BD59-A6C34878D82A}">
                    <a16:rowId xmlns:a16="http://schemas.microsoft.com/office/drawing/2014/main" val="1490388865"/>
                  </a:ext>
                </a:extLst>
              </a:tr>
              <a:tr h="308810">
                <a:tc>
                  <a:txBody>
                    <a:bodyPr/>
                    <a:lstStyle/>
                    <a:p>
                      <a:pPr algn="ctr" fontAlgn="ctr"/>
                      <a:r>
                        <a:rPr lang="en-GB" sz="1000" u="none" strike="noStrike" dirty="0">
                          <a:effectLst/>
                        </a:rPr>
                        <a:t>with a disability</a:t>
                      </a:r>
                      <a:endParaRPr lang="en-GB" sz="1000" b="0" i="0" u="none" strike="noStrike" dirty="0">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a:t>
                      </a:r>
                      <a:endParaRPr lang="en-GB" sz="1000" b="1" i="0" u="none" strike="noStrike">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2</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extLst>
                  <a:ext uri="{0D108BD9-81ED-4DB2-BD59-A6C34878D82A}">
                    <a16:rowId xmlns:a16="http://schemas.microsoft.com/office/drawing/2014/main" val="3252121331"/>
                  </a:ext>
                </a:extLst>
              </a:tr>
              <a:tr h="308810">
                <a:tc>
                  <a:txBody>
                    <a:bodyPr/>
                    <a:lstStyle/>
                    <a:p>
                      <a:pPr algn="ctr" fontAlgn="ctr"/>
                      <a:r>
                        <a:rPr lang="en-GB" sz="1000" b="1" u="none" strike="noStrike" dirty="0">
                          <a:effectLst/>
                        </a:rPr>
                        <a:t>Volunteers</a:t>
                      </a:r>
                      <a:endParaRPr lang="en-GB" sz="1000" b="1" i="0" u="none" strike="noStrike" dirty="0">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325</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239</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350</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408</a:t>
                      </a:r>
                      <a:endParaRPr lang="en-GB" sz="1000" b="1" i="0" u="none" strike="noStrike">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375</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480</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400</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476</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500</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494</a:t>
                      </a:r>
                      <a:endParaRPr lang="en-GB" sz="1000" b="1" i="0" u="none" strike="noStrike">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520</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508</a:t>
                      </a:r>
                      <a:endParaRPr lang="en-GB" sz="1000" b="1" i="0" u="none" strike="noStrike">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extLst>
                  <a:ext uri="{0D108BD9-81ED-4DB2-BD59-A6C34878D82A}">
                    <a16:rowId xmlns:a16="http://schemas.microsoft.com/office/drawing/2014/main" val="4084095433"/>
                  </a:ext>
                </a:extLst>
              </a:tr>
              <a:tr h="308810">
                <a:tc>
                  <a:txBody>
                    <a:bodyPr/>
                    <a:lstStyle/>
                    <a:p>
                      <a:pPr algn="ctr" fontAlgn="ctr"/>
                      <a:r>
                        <a:rPr lang="en-GB" sz="1000" u="none" strike="noStrike" dirty="0">
                          <a:effectLst/>
                        </a:rPr>
                        <a:t>Female</a:t>
                      </a:r>
                      <a:endParaRPr lang="en-GB" sz="1000" b="0" i="0" u="none" strike="noStrike" dirty="0">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160</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100</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175</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197</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185</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231</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200</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212</a:t>
                      </a:r>
                      <a:endParaRPr lang="en-GB" sz="1000" b="1" i="0" u="none" strike="noStrike">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229</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260</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278</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extLst>
                  <a:ext uri="{0D108BD9-81ED-4DB2-BD59-A6C34878D82A}">
                    <a16:rowId xmlns:a16="http://schemas.microsoft.com/office/drawing/2014/main" val="3300530118"/>
                  </a:ext>
                </a:extLst>
              </a:tr>
              <a:tr h="308810">
                <a:tc>
                  <a:txBody>
                    <a:bodyPr/>
                    <a:lstStyle/>
                    <a:p>
                      <a:pPr algn="ctr" fontAlgn="ctr"/>
                      <a:r>
                        <a:rPr lang="en-GB" sz="1000" u="none" strike="noStrike" dirty="0">
                          <a:effectLst/>
                        </a:rPr>
                        <a:t>Male</a:t>
                      </a:r>
                      <a:endParaRPr lang="en-GB" sz="1000" b="0" i="0" u="none" strike="noStrike" dirty="0">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165</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139</a:t>
                      </a:r>
                      <a:endParaRPr lang="en-GB" sz="1000" b="1" i="0" u="none" strike="noStrike">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175</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211</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190</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249</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200</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264</a:t>
                      </a:r>
                      <a:endParaRPr lang="en-GB" sz="1000" b="1" i="0" u="none" strike="noStrike">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265</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260</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230</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extLst>
                  <a:ext uri="{0D108BD9-81ED-4DB2-BD59-A6C34878D82A}">
                    <a16:rowId xmlns:a16="http://schemas.microsoft.com/office/drawing/2014/main" val="2780765937"/>
                  </a:ext>
                </a:extLst>
              </a:tr>
              <a:tr h="308810">
                <a:tc>
                  <a:txBody>
                    <a:bodyPr/>
                    <a:lstStyle/>
                    <a:p>
                      <a:pPr algn="ctr" fontAlgn="ctr"/>
                      <a:r>
                        <a:rPr lang="en-GB" sz="1000" u="none" strike="noStrike" dirty="0">
                          <a:effectLst/>
                        </a:rPr>
                        <a:t>with a disability</a:t>
                      </a:r>
                      <a:endParaRPr lang="en-GB" sz="1000" b="0" i="0" u="none" strike="noStrike" dirty="0">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a:t>
                      </a:r>
                      <a:endParaRPr lang="en-GB" sz="1000" b="1" i="0" u="none" strike="noStrike">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 </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extLst>
                  <a:ext uri="{0D108BD9-81ED-4DB2-BD59-A6C34878D82A}">
                    <a16:rowId xmlns:a16="http://schemas.microsoft.com/office/drawing/2014/main" val="3509282054"/>
                  </a:ext>
                </a:extLst>
              </a:tr>
              <a:tr h="308810">
                <a:tc>
                  <a:txBody>
                    <a:bodyPr/>
                    <a:lstStyle/>
                    <a:p>
                      <a:pPr algn="ctr" fontAlgn="ctr"/>
                      <a:r>
                        <a:rPr lang="en-GB" sz="1000" b="1" u="none" strike="noStrike" dirty="0">
                          <a:effectLst/>
                        </a:rPr>
                        <a:t>Officials</a:t>
                      </a:r>
                      <a:endParaRPr lang="en-GB" sz="1000" b="1" i="0" u="none" strike="noStrike" dirty="0">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0" i="0" u="none" strike="noStrike" dirty="0">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15</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3</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18</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9</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extLst>
                  <a:ext uri="{0D108BD9-81ED-4DB2-BD59-A6C34878D82A}">
                    <a16:rowId xmlns:a16="http://schemas.microsoft.com/office/drawing/2014/main" val="795866129"/>
                  </a:ext>
                </a:extLst>
              </a:tr>
              <a:tr h="308810">
                <a:tc>
                  <a:txBody>
                    <a:bodyPr/>
                    <a:lstStyle/>
                    <a:p>
                      <a:pPr algn="ctr" fontAlgn="ctr"/>
                      <a:r>
                        <a:rPr lang="en-GB" sz="1000" u="none" strike="noStrike" dirty="0">
                          <a:effectLst/>
                        </a:rPr>
                        <a:t>Female</a:t>
                      </a:r>
                      <a:endParaRPr lang="en-GB" sz="1000" b="0" i="0" u="none" strike="noStrike" dirty="0">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0" i="0" u="none" strike="noStrike" dirty="0">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a:t>
                      </a:r>
                      <a:endParaRPr lang="en-GB" sz="1000" b="1" i="0" u="none" strike="noStrike">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7</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extLst>
                  <a:ext uri="{0D108BD9-81ED-4DB2-BD59-A6C34878D82A}">
                    <a16:rowId xmlns:a16="http://schemas.microsoft.com/office/drawing/2014/main" val="4214540481"/>
                  </a:ext>
                </a:extLst>
              </a:tr>
              <a:tr h="308810">
                <a:tc>
                  <a:txBody>
                    <a:bodyPr/>
                    <a:lstStyle/>
                    <a:p>
                      <a:pPr algn="ctr" fontAlgn="ctr"/>
                      <a:r>
                        <a:rPr lang="en-GB" sz="1000" u="none" strike="noStrike" dirty="0">
                          <a:effectLst/>
                        </a:rPr>
                        <a:t>Male</a:t>
                      </a:r>
                      <a:endParaRPr lang="en-GB" sz="1000" b="0" i="0" u="none" strike="noStrike" dirty="0">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dirty="0">
                          <a:effectLst/>
                        </a:rPr>
                        <a:t>—</a:t>
                      </a:r>
                      <a:endParaRPr lang="en-GB" sz="1000" b="0" i="0" u="none" strike="noStrike" dirty="0">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3</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a:effectLst/>
                        </a:rPr>
                        <a:t>11</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9</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extLst>
                  <a:ext uri="{0D108BD9-81ED-4DB2-BD59-A6C34878D82A}">
                    <a16:rowId xmlns:a16="http://schemas.microsoft.com/office/drawing/2014/main" val="4158515824"/>
                  </a:ext>
                </a:extLst>
              </a:tr>
              <a:tr h="308810">
                <a:tc>
                  <a:txBody>
                    <a:bodyPr/>
                    <a:lstStyle/>
                    <a:p>
                      <a:pPr algn="ctr" fontAlgn="ctr"/>
                      <a:r>
                        <a:rPr lang="en-GB" sz="1000" u="none" strike="noStrike" dirty="0">
                          <a:effectLst/>
                        </a:rPr>
                        <a:t>with a disability</a:t>
                      </a:r>
                      <a:endParaRPr lang="en-GB" sz="1000" b="0" i="0" u="none" strike="noStrike" dirty="0">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a:t>
                      </a:r>
                      <a:endParaRPr lang="en-GB" sz="1000" b="0" i="0" u="none" strike="noStrike">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dirty="0">
                          <a:effectLst/>
                        </a:rPr>
                        <a:t>—</a:t>
                      </a:r>
                      <a:endParaRPr lang="en-GB" sz="1000" b="0" i="0" u="none" strike="noStrike" dirty="0">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dirty="0">
                          <a:effectLst/>
                        </a:rPr>
                        <a:t>—</a:t>
                      </a:r>
                      <a:endParaRPr lang="en-GB" sz="1000" b="0" i="0" u="none" strike="noStrike" dirty="0">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dirty="0">
                          <a:effectLst/>
                        </a:rPr>
                        <a:t>—</a:t>
                      </a:r>
                      <a:endParaRPr lang="en-GB" sz="1000" b="0" i="0" u="none" strike="noStrike" dirty="0">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dirty="0">
                          <a:effectLst/>
                        </a:rPr>
                        <a:t>—</a:t>
                      </a:r>
                      <a:endParaRPr lang="en-GB" sz="1000" b="0" i="0" u="none" strike="noStrike" dirty="0">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tc>
                  <a:txBody>
                    <a:bodyPr/>
                    <a:lstStyle/>
                    <a:p>
                      <a:pPr algn="ctr" fontAlgn="ctr"/>
                      <a:r>
                        <a:rPr lang="en-GB" sz="1000" u="none" strike="noStrike" dirty="0">
                          <a:effectLst/>
                        </a:rPr>
                        <a:t>—</a:t>
                      </a:r>
                      <a:endParaRPr lang="en-GB" sz="1000" b="0" i="0" u="none" strike="noStrike" dirty="0">
                        <a:solidFill>
                          <a:srgbClr val="002060"/>
                        </a:solidFill>
                        <a:effectLst/>
                        <a:latin typeface="Arial" panose="020B0604020202020204" pitchFamily="34" charset="0"/>
                      </a:endParaRPr>
                    </a:p>
                  </a:txBody>
                  <a:tcPr marL="9525" marR="9525" marT="9525" marB="0" anchor="ctr"/>
                </a:tc>
                <a:tc>
                  <a:txBody>
                    <a:bodyPr/>
                    <a:lstStyle/>
                    <a:p>
                      <a:pPr algn="ctr" fontAlgn="ctr"/>
                      <a:r>
                        <a:rPr lang="en-GB" sz="1000" u="none" strike="noStrike" dirty="0">
                          <a:effectLst/>
                        </a:rPr>
                        <a:t>—</a:t>
                      </a:r>
                      <a:endParaRPr lang="en-GB" sz="1000" b="1" i="0" u="none" strike="noStrike" dirty="0">
                        <a:solidFill>
                          <a:srgbClr val="002060"/>
                        </a:solidFill>
                        <a:effectLst/>
                        <a:latin typeface="Arial" panose="020B0604020202020204" pitchFamily="34" charset="0"/>
                      </a:endParaRPr>
                    </a:p>
                  </a:txBody>
                  <a:tcPr marL="9525" marR="9525" marT="9525" marB="0" anchor="ctr">
                    <a:solidFill>
                      <a:schemeClr val="accent5">
                        <a:lumMod val="20000"/>
                        <a:lumOff val="80000"/>
                      </a:schemeClr>
                    </a:solidFill>
                  </a:tcPr>
                </a:tc>
                <a:extLst>
                  <a:ext uri="{0D108BD9-81ED-4DB2-BD59-A6C34878D82A}">
                    <a16:rowId xmlns:a16="http://schemas.microsoft.com/office/drawing/2014/main" val="2357769350"/>
                  </a:ext>
                </a:extLst>
              </a:tr>
            </a:tbl>
          </a:graphicData>
        </a:graphic>
      </p:graphicFrame>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Tennis Ireland Tour Classifications"/>
          <p:cNvSpPr txBox="1">
            <a:spLocks noGrp="1"/>
          </p:cNvSpPr>
          <p:nvPr>
            <p:ph type="title"/>
          </p:nvPr>
        </p:nvSpPr>
        <p:spPr>
          <a:xfrm>
            <a:off x="515937" y="264101"/>
            <a:ext cx="10515601" cy="826003"/>
          </a:xfrm>
          <a:prstGeom prst="rect">
            <a:avLst/>
          </a:prstGeom>
        </p:spPr>
        <p:txBody>
          <a:bodyPr/>
          <a:lstStyle/>
          <a:p>
            <a:r>
              <a:rPr lang="en-US" dirty="0"/>
              <a:t>New goals and targets for next cycle</a:t>
            </a:r>
            <a:endParaRPr dirty="0"/>
          </a:p>
        </p:txBody>
      </p:sp>
      <p:sp>
        <p:nvSpPr>
          <p:cNvPr id="2" name="TextBox 1">
            <a:extLst>
              <a:ext uri="{FF2B5EF4-FFF2-40B4-BE49-F238E27FC236}">
                <a16:creationId xmlns:a16="http://schemas.microsoft.com/office/drawing/2014/main" id="{0D9E8E37-30DC-8B38-6D8B-821AD7D255FA}"/>
              </a:ext>
            </a:extLst>
          </p:cNvPr>
          <p:cNvSpPr txBox="1"/>
          <p:nvPr/>
        </p:nvSpPr>
        <p:spPr>
          <a:xfrm>
            <a:off x="1026942" y="1533378"/>
            <a:ext cx="9748910" cy="53860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r>
              <a:rPr lang="en-US" sz="2800" dirty="0"/>
              <a:t>Accessibility – Schools and Community Court Access </a:t>
            </a:r>
            <a:r>
              <a:rPr lang="en-US" sz="2800" dirty="0" err="1"/>
              <a:t>Programme</a:t>
            </a:r>
            <a:endParaRPr lang="en-US" sz="2800" dirty="0"/>
          </a:p>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2800" b="0" i="0" u="none" strike="noStrike" cap="none" spc="0" normalizeH="0" baseline="0" dirty="0">
                <a:ln>
                  <a:noFill/>
                </a:ln>
                <a:solidFill>
                  <a:srgbClr val="000000"/>
                </a:solidFill>
                <a:effectLst/>
                <a:uFillTx/>
                <a:latin typeface="+mn-lt"/>
                <a:ea typeface="+mn-ea"/>
                <a:cs typeface="+mn-cs"/>
                <a:sym typeface="Arial"/>
              </a:rPr>
              <a:t>Expansion of Enjoy Tennis and Women in Tennis </a:t>
            </a:r>
            <a:r>
              <a:rPr kumimoji="0" lang="en-US" sz="2800" b="0" i="0" u="none" strike="noStrike" cap="none" spc="0" normalizeH="0" baseline="0" dirty="0" err="1">
                <a:ln>
                  <a:noFill/>
                </a:ln>
                <a:solidFill>
                  <a:srgbClr val="000000"/>
                </a:solidFill>
                <a:effectLst/>
                <a:uFillTx/>
                <a:latin typeface="+mn-lt"/>
                <a:ea typeface="+mn-ea"/>
                <a:cs typeface="+mn-cs"/>
                <a:sym typeface="Arial"/>
              </a:rPr>
              <a:t>Programmes</a:t>
            </a:r>
            <a:r>
              <a:rPr kumimoji="0" lang="en-US" sz="2800" b="0" i="0" u="none" strike="noStrike" cap="none" spc="0" normalizeH="0" baseline="0" dirty="0">
                <a:ln>
                  <a:noFill/>
                </a:ln>
                <a:solidFill>
                  <a:srgbClr val="000000"/>
                </a:solidFill>
                <a:effectLst/>
                <a:uFillTx/>
                <a:latin typeface="+mn-lt"/>
                <a:ea typeface="+mn-ea"/>
                <a:cs typeface="+mn-cs"/>
                <a:sym typeface="Arial"/>
              </a:rPr>
              <a:t> in Ulster</a:t>
            </a:r>
          </a:p>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r>
              <a:rPr lang="en-US" sz="2800" dirty="0"/>
              <a:t>Thriving clubs – resources created to provide clubs with more knowledge to grow further</a:t>
            </a:r>
          </a:p>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2800" b="0" i="0" u="none" strike="noStrike" cap="none" spc="0" normalizeH="0" baseline="0" dirty="0">
                <a:ln>
                  <a:noFill/>
                </a:ln>
                <a:solidFill>
                  <a:srgbClr val="000000"/>
                </a:solidFill>
                <a:effectLst/>
                <a:uFillTx/>
                <a:latin typeface="+mn-lt"/>
                <a:ea typeface="+mn-ea"/>
                <a:cs typeface="+mn-cs"/>
                <a:sym typeface="Arial"/>
              </a:rPr>
              <a:t>Small clubs forum</a:t>
            </a:r>
          </a:p>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r>
              <a:rPr lang="en-US" sz="2800" dirty="0"/>
              <a:t>Coherent coaching pathway</a:t>
            </a:r>
          </a:p>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2800" b="0" i="0" u="none" strike="noStrike" cap="none" spc="0" normalizeH="0" baseline="0" dirty="0">
                <a:ln>
                  <a:noFill/>
                </a:ln>
                <a:solidFill>
                  <a:srgbClr val="000000"/>
                </a:solidFill>
                <a:effectLst/>
                <a:uFillTx/>
                <a:latin typeface="+mn-lt"/>
                <a:ea typeface="+mn-ea"/>
                <a:cs typeface="+mn-cs"/>
                <a:sym typeface="Arial"/>
              </a:rPr>
              <a:t>National Facilities Plan</a:t>
            </a:r>
          </a:p>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r>
              <a:rPr lang="en-US" sz="2800" dirty="0"/>
              <a:t>Vibrant and Inclusive Competition Structures</a:t>
            </a:r>
          </a:p>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r>
              <a:rPr lang="en-US" sz="2800" dirty="0"/>
              <a:t>Targeted and Co-ordinated Performance System</a:t>
            </a:r>
          </a:p>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endParaRPr lang="en-US" dirty="0"/>
          </a:p>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endParaRPr kumimoji="0" lang="en-US" sz="1800" b="0" i="0" u="none" strike="noStrike" cap="none" spc="0" normalizeH="0" baseline="0" dirty="0">
              <a:ln>
                <a:noFill/>
              </a:ln>
              <a:solidFill>
                <a:srgbClr val="000000"/>
              </a:solidFill>
              <a:effectLst/>
              <a:uFillTx/>
              <a:latin typeface="+mn-lt"/>
              <a:ea typeface="+mn-ea"/>
              <a:cs typeface="+mn-cs"/>
              <a:sym typeface="Arial"/>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28EF6-B308-58E0-ADFC-2B5FB30DD806}"/>
              </a:ext>
            </a:extLst>
          </p:cNvPr>
          <p:cNvSpPr>
            <a:spLocks noGrp="1"/>
          </p:cNvSpPr>
          <p:nvPr>
            <p:ph type="title"/>
          </p:nvPr>
        </p:nvSpPr>
        <p:spPr/>
        <p:txBody>
          <a:bodyPr>
            <a:normAutofit fontScale="90000"/>
          </a:bodyPr>
          <a:lstStyle/>
          <a:p>
            <a:r>
              <a:rPr lang="en-US" dirty="0"/>
              <a:t>Performance Director Report – </a:t>
            </a:r>
            <a:br>
              <a:rPr lang="en-US" dirty="0"/>
            </a:br>
            <a:r>
              <a:rPr lang="en-US" dirty="0"/>
              <a:t>Carlos Miranda</a:t>
            </a:r>
          </a:p>
        </p:txBody>
      </p:sp>
      <p:sp>
        <p:nvSpPr>
          <p:cNvPr id="3" name="Text Placeholder 2">
            <a:extLst>
              <a:ext uri="{FF2B5EF4-FFF2-40B4-BE49-F238E27FC236}">
                <a16:creationId xmlns:a16="http://schemas.microsoft.com/office/drawing/2014/main" id="{B6B6BEDE-E565-C026-2FA3-1053A583BC2C}"/>
              </a:ext>
            </a:extLst>
          </p:cNvPr>
          <p:cNvSpPr>
            <a:spLocks noGrp="1"/>
          </p:cNvSpPr>
          <p:nvPr>
            <p:ph type="body" idx="1"/>
          </p:nvPr>
        </p:nvSpPr>
        <p:spPr/>
        <p:txBody>
          <a:bodyPr>
            <a:normAutofit lnSpcReduction="10000"/>
          </a:bodyPr>
          <a:lstStyle/>
          <a:p>
            <a:r>
              <a:rPr lang="en-GB" dirty="0"/>
              <a:t>We have 35 kids attending the Ulster/ Tennis Ireland squads at the moment and the feedback from those involved is positive.</a:t>
            </a:r>
          </a:p>
          <a:p>
            <a:r>
              <a:rPr lang="en-GB" dirty="0"/>
              <a:t>We are in the process of trying to create a younger squad after Easter as well.</a:t>
            </a:r>
          </a:p>
          <a:p>
            <a:r>
              <a:rPr lang="en-GB" dirty="0"/>
              <a:t>We also did well in the under 18 and senior </a:t>
            </a:r>
            <a:r>
              <a:rPr lang="en-GB" dirty="0" err="1"/>
              <a:t>Interprovincials</a:t>
            </a:r>
            <a:r>
              <a:rPr lang="en-GB" dirty="0"/>
              <a:t> finishing a very close second.</a:t>
            </a:r>
          </a:p>
          <a:p>
            <a:r>
              <a:rPr lang="en-GB" dirty="0"/>
              <a:t>In individual matters Johnathan Mooney won the national indoors under 18 and Reese McCann is currently number 1 in the rankings under 16.</a:t>
            </a:r>
          </a:p>
          <a:p>
            <a:r>
              <a:rPr lang="en-GB" dirty="0"/>
              <a:t>Also some of our juniors have achieve </a:t>
            </a:r>
            <a:r>
              <a:rPr lang="en-GB" dirty="0" err="1"/>
              <a:t>european</a:t>
            </a:r>
            <a:r>
              <a:rPr lang="en-GB" dirty="0"/>
              <a:t> rankings in tennis </a:t>
            </a:r>
            <a:r>
              <a:rPr lang="en-GB" dirty="0" err="1"/>
              <a:t>europe</a:t>
            </a:r>
            <a:r>
              <a:rPr lang="en-GB" dirty="0"/>
              <a:t> under 14 and in </a:t>
            </a:r>
            <a:r>
              <a:rPr lang="en-GB" dirty="0" err="1"/>
              <a:t>itf</a:t>
            </a:r>
            <a:r>
              <a:rPr lang="en-GB" dirty="0"/>
              <a:t>.</a:t>
            </a:r>
            <a:br>
              <a:rPr lang="en-GB" dirty="0"/>
            </a:br>
            <a:endParaRPr lang="en-US" dirty="0"/>
          </a:p>
        </p:txBody>
      </p:sp>
    </p:spTree>
    <p:extLst>
      <p:ext uri="{BB962C8B-B14F-4D97-AF65-F5344CB8AC3E}">
        <p14:creationId xmlns:p14="http://schemas.microsoft.com/office/powerpoint/2010/main" val="36451596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91AAE-418A-D413-0BAB-48060E92BDC9}"/>
              </a:ext>
            </a:extLst>
          </p:cNvPr>
          <p:cNvSpPr>
            <a:spLocks noGrp="1"/>
          </p:cNvSpPr>
          <p:nvPr>
            <p:ph type="title"/>
          </p:nvPr>
        </p:nvSpPr>
        <p:spPr/>
        <p:txBody>
          <a:bodyPr>
            <a:normAutofit fontScale="90000"/>
          </a:bodyPr>
          <a:lstStyle/>
          <a:p>
            <a:r>
              <a:rPr lang="en-US" dirty="0"/>
              <a:t>Administration and Finance – </a:t>
            </a:r>
            <a:br>
              <a:rPr lang="en-US" dirty="0"/>
            </a:br>
            <a:r>
              <a:rPr lang="en-US" dirty="0"/>
              <a:t>Anna </a:t>
            </a:r>
            <a:r>
              <a:rPr lang="en-US" dirty="0" err="1"/>
              <a:t>Mccartan</a:t>
            </a:r>
            <a:endParaRPr lang="en-US" dirty="0"/>
          </a:p>
        </p:txBody>
      </p:sp>
      <p:sp>
        <p:nvSpPr>
          <p:cNvPr id="3" name="Text Placeholder 2">
            <a:extLst>
              <a:ext uri="{FF2B5EF4-FFF2-40B4-BE49-F238E27FC236}">
                <a16:creationId xmlns:a16="http://schemas.microsoft.com/office/drawing/2014/main" id="{6EB31E17-8775-09EB-ADCA-C8016E57F3D2}"/>
              </a:ext>
            </a:extLst>
          </p:cNvPr>
          <p:cNvSpPr>
            <a:spLocks noGrp="1"/>
          </p:cNvSpPr>
          <p:nvPr>
            <p:ph type="body" idx="1"/>
          </p:nvPr>
        </p:nvSpPr>
        <p:spPr/>
        <p:txBody>
          <a:bodyPr/>
          <a:lstStyle/>
          <a:p>
            <a:r>
              <a:rPr lang="en-US" dirty="0"/>
              <a:t>Access NI applications – 48</a:t>
            </a:r>
          </a:p>
          <a:p>
            <a:endParaRPr lang="en-US" dirty="0"/>
          </a:p>
          <a:p>
            <a:r>
              <a:rPr lang="en-US" dirty="0"/>
              <a:t>Schools tennis competition - 32 schools, 200 pupils</a:t>
            </a:r>
          </a:p>
          <a:p>
            <a:endParaRPr lang="en-US" dirty="0"/>
          </a:p>
          <a:p>
            <a:r>
              <a:rPr lang="en-US" dirty="0"/>
              <a:t>Ulster tennis Newsletters – 26 sent in 2022</a:t>
            </a:r>
          </a:p>
          <a:p>
            <a:endParaRPr lang="en-US" dirty="0"/>
          </a:p>
          <a:p>
            <a:r>
              <a:rPr lang="en-US" dirty="0"/>
              <a:t>Social Media – Regularly updated Facebook, Twitter </a:t>
            </a:r>
            <a:r>
              <a:rPr lang="en-US"/>
              <a:t>and Website</a:t>
            </a:r>
            <a:endParaRPr lang="en-US" dirty="0"/>
          </a:p>
        </p:txBody>
      </p:sp>
    </p:spTree>
    <p:extLst>
      <p:ext uri="{BB962C8B-B14F-4D97-AF65-F5344CB8AC3E}">
        <p14:creationId xmlns:p14="http://schemas.microsoft.com/office/powerpoint/2010/main" val="138530226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449C5-B86C-A3E1-AB1F-B5BAB6E4850E}"/>
              </a:ext>
            </a:extLst>
          </p:cNvPr>
          <p:cNvSpPr>
            <a:spLocks noGrp="1"/>
          </p:cNvSpPr>
          <p:nvPr>
            <p:ph type="title"/>
          </p:nvPr>
        </p:nvSpPr>
        <p:spPr/>
        <p:txBody>
          <a:bodyPr>
            <a:normAutofit fontScale="90000"/>
          </a:bodyPr>
          <a:lstStyle/>
          <a:p>
            <a:r>
              <a:rPr lang="en-US" dirty="0"/>
              <a:t>Enjoy Tennis Development Officer – </a:t>
            </a:r>
            <a:br>
              <a:rPr lang="en-US" dirty="0"/>
            </a:br>
            <a:r>
              <a:rPr lang="en-US" dirty="0"/>
              <a:t>Ben Neal</a:t>
            </a:r>
          </a:p>
        </p:txBody>
      </p:sp>
      <p:sp>
        <p:nvSpPr>
          <p:cNvPr id="3" name="Text Placeholder 2">
            <a:extLst>
              <a:ext uri="{FF2B5EF4-FFF2-40B4-BE49-F238E27FC236}">
                <a16:creationId xmlns:a16="http://schemas.microsoft.com/office/drawing/2014/main" id="{01862599-31B6-A3B5-3858-B3205F0CAB40}"/>
              </a:ext>
            </a:extLst>
          </p:cNvPr>
          <p:cNvSpPr>
            <a:spLocks noGrp="1"/>
          </p:cNvSpPr>
          <p:nvPr>
            <p:ph type="body" idx="1"/>
          </p:nvPr>
        </p:nvSpPr>
        <p:spPr/>
        <p:txBody>
          <a:bodyPr/>
          <a:lstStyle/>
          <a:p>
            <a:r>
              <a:rPr lang="en-US" dirty="0"/>
              <a:t>Enjoy Tennis </a:t>
            </a:r>
            <a:r>
              <a:rPr lang="en-US" dirty="0" err="1"/>
              <a:t>Programmes</a:t>
            </a:r>
            <a:r>
              <a:rPr lang="en-US" dirty="0"/>
              <a:t> currently running in following clubs:</a:t>
            </a:r>
          </a:p>
          <a:p>
            <a:r>
              <a:rPr lang="en-US" dirty="0"/>
              <a:t>Blind Tennis – Coleraine, Windsor, CIYMS</a:t>
            </a:r>
          </a:p>
          <a:p>
            <a:r>
              <a:rPr lang="en-US" dirty="0"/>
              <a:t>Learning Disability – Omagh, </a:t>
            </a:r>
            <a:r>
              <a:rPr lang="en-US" dirty="0" err="1"/>
              <a:t>Donaghadee</a:t>
            </a:r>
            <a:r>
              <a:rPr lang="en-US" dirty="0"/>
              <a:t>, Downshire</a:t>
            </a:r>
          </a:p>
          <a:p>
            <a:r>
              <a:rPr lang="en-US" dirty="0"/>
              <a:t>Wheelchair Tennis – Spokes in Motion</a:t>
            </a:r>
          </a:p>
          <a:p>
            <a:endParaRPr lang="en-US" dirty="0"/>
          </a:p>
          <a:p>
            <a:r>
              <a:rPr lang="en-US" dirty="0"/>
              <a:t>New program just started in Hawarden tennis club and potential new programs in Boat Club, Irvinestown and </a:t>
            </a:r>
            <a:r>
              <a:rPr lang="en-US" dirty="0" err="1"/>
              <a:t>Ballymena</a:t>
            </a:r>
            <a:r>
              <a:rPr lang="en-US" dirty="0"/>
              <a:t>.</a:t>
            </a:r>
          </a:p>
        </p:txBody>
      </p:sp>
    </p:spTree>
    <p:extLst>
      <p:ext uri="{BB962C8B-B14F-4D97-AF65-F5344CB8AC3E}">
        <p14:creationId xmlns:p14="http://schemas.microsoft.com/office/powerpoint/2010/main" val="246523631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27BA7-3A1E-CE38-888B-8CAE9C075D3B}"/>
              </a:ext>
            </a:extLst>
          </p:cNvPr>
          <p:cNvSpPr>
            <a:spLocks noGrp="1"/>
          </p:cNvSpPr>
          <p:nvPr>
            <p:ph type="title"/>
          </p:nvPr>
        </p:nvSpPr>
        <p:spPr/>
        <p:txBody>
          <a:bodyPr/>
          <a:lstStyle/>
          <a:p>
            <a:r>
              <a:rPr lang="en-US" dirty="0"/>
              <a:t>Competitions Co-Ordinator – Will Boyd</a:t>
            </a:r>
          </a:p>
        </p:txBody>
      </p:sp>
      <p:sp>
        <p:nvSpPr>
          <p:cNvPr id="3" name="Text Placeholder 2">
            <a:extLst>
              <a:ext uri="{FF2B5EF4-FFF2-40B4-BE49-F238E27FC236}">
                <a16:creationId xmlns:a16="http://schemas.microsoft.com/office/drawing/2014/main" id="{AFE64E02-95FE-8BF8-DA31-346CAE45381E}"/>
              </a:ext>
            </a:extLst>
          </p:cNvPr>
          <p:cNvSpPr>
            <a:spLocks noGrp="1"/>
          </p:cNvSpPr>
          <p:nvPr>
            <p:ph type="body" idx="1"/>
          </p:nvPr>
        </p:nvSpPr>
        <p:spPr/>
        <p:txBody>
          <a:bodyPr>
            <a:normAutofit fontScale="85000" lnSpcReduction="10000"/>
          </a:bodyPr>
          <a:lstStyle/>
          <a:p>
            <a:r>
              <a:rPr lang="en-GB" b="1" dirty="0"/>
              <a:t>Reintroduction of Tennis 10s </a:t>
            </a:r>
          </a:p>
          <a:p>
            <a:endParaRPr lang="en-GB" dirty="0"/>
          </a:p>
          <a:p>
            <a:pPr marL="0" lvl="0" indent="0" algn="l" rtl="0">
              <a:lnSpc>
                <a:spcPct val="100000"/>
              </a:lnSpc>
              <a:spcBef>
                <a:spcPts val="0"/>
              </a:spcBef>
              <a:spcAft>
                <a:spcPts val="0"/>
              </a:spcAft>
              <a:buNone/>
            </a:pPr>
            <a:r>
              <a:rPr lang="en-GB" dirty="0"/>
              <a:t>-Monthly competition for under 10s </a:t>
            </a:r>
          </a:p>
          <a:p>
            <a:pPr marL="0" lvl="0" indent="0" algn="l" rtl="0">
              <a:lnSpc>
                <a:spcPct val="100000"/>
              </a:lnSpc>
              <a:spcBef>
                <a:spcPts val="1200"/>
              </a:spcBef>
              <a:spcAft>
                <a:spcPts val="0"/>
              </a:spcAft>
              <a:buNone/>
            </a:pPr>
            <a:r>
              <a:rPr lang="en-GB" dirty="0"/>
              <a:t>- 6 events per month, averaging 55 players competing per month. </a:t>
            </a:r>
          </a:p>
          <a:p>
            <a:pPr marL="0" lvl="0" indent="0" algn="l" rtl="0">
              <a:lnSpc>
                <a:spcPct val="100000"/>
              </a:lnSpc>
              <a:spcBef>
                <a:spcPts val="1200"/>
              </a:spcBef>
              <a:spcAft>
                <a:spcPts val="1200"/>
              </a:spcAft>
              <a:buNone/>
            </a:pPr>
            <a:r>
              <a:rPr lang="en-GB" dirty="0"/>
              <a:t>-Currently 12 clubs involved </a:t>
            </a:r>
          </a:p>
          <a:p>
            <a:r>
              <a:rPr lang="en-GB" b="1" dirty="0"/>
              <a:t>Junior Tennis Competition </a:t>
            </a:r>
          </a:p>
          <a:p>
            <a:endParaRPr lang="en-GB" dirty="0"/>
          </a:p>
          <a:p>
            <a:pPr marL="0" lvl="0" indent="0" algn="l" rtl="0">
              <a:spcBef>
                <a:spcPts val="0"/>
              </a:spcBef>
              <a:spcAft>
                <a:spcPts val="0"/>
              </a:spcAft>
              <a:buNone/>
            </a:pPr>
            <a:r>
              <a:rPr lang="en-GB" dirty="0"/>
              <a:t>-Increased number of both tournaments &amp; players competing. </a:t>
            </a:r>
          </a:p>
          <a:p>
            <a:pPr marL="0" lvl="0" indent="0" algn="l" rtl="0">
              <a:spcBef>
                <a:spcPts val="1200"/>
              </a:spcBef>
              <a:spcAft>
                <a:spcPts val="0"/>
              </a:spcAft>
              <a:buNone/>
            </a:pPr>
            <a:r>
              <a:rPr lang="en-GB" dirty="0"/>
              <a:t>-Ulster Junior Open Entry: 2022-188 entries     2021-141 entries</a:t>
            </a:r>
          </a:p>
          <a:p>
            <a:pPr marL="0" lvl="0" indent="0" algn="l" rtl="0">
              <a:spcBef>
                <a:spcPts val="1200"/>
              </a:spcBef>
              <a:spcAft>
                <a:spcPts val="0"/>
              </a:spcAft>
              <a:buNone/>
            </a:pPr>
            <a:r>
              <a:rPr lang="en-GB" dirty="0"/>
              <a:t>-Many tournaments running two levels to provide appropriate competition for all </a:t>
            </a:r>
          </a:p>
          <a:p>
            <a:pPr marL="0" lvl="0" indent="0" algn="l" rtl="0">
              <a:spcBef>
                <a:spcPts val="1200"/>
              </a:spcBef>
              <a:spcAft>
                <a:spcPts val="1200"/>
              </a:spcAft>
              <a:buNone/>
            </a:pPr>
            <a:r>
              <a:rPr lang="en-GB" dirty="0"/>
              <a:t>-Addition of more “out of season” tournaments to provide year round competition </a:t>
            </a:r>
          </a:p>
          <a:p>
            <a:endParaRPr lang="en-US" dirty="0"/>
          </a:p>
        </p:txBody>
      </p:sp>
    </p:spTree>
    <p:extLst>
      <p:ext uri="{BB962C8B-B14F-4D97-AF65-F5344CB8AC3E}">
        <p14:creationId xmlns:p14="http://schemas.microsoft.com/office/powerpoint/2010/main" val="49610739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541CE-4EBD-A33E-C5A4-8606EB6D784E}"/>
              </a:ext>
            </a:extLst>
          </p:cNvPr>
          <p:cNvSpPr>
            <a:spLocks noGrp="1"/>
          </p:cNvSpPr>
          <p:nvPr>
            <p:ph type="title"/>
          </p:nvPr>
        </p:nvSpPr>
        <p:spPr/>
        <p:txBody>
          <a:bodyPr>
            <a:normAutofit fontScale="90000"/>
          </a:bodyPr>
          <a:lstStyle/>
          <a:p>
            <a:r>
              <a:rPr lang="en-GB" dirty="0"/>
              <a:t>Number of Junior Ulster players who </a:t>
            </a:r>
            <a:br>
              <a:rPr lang="en-GB" dirty="0"/>
            </a:br>
            <a:r>
              <a:rPr lang="en-GB" dirty="0"/>
              <a:t>competed last year</a:t>
            </a:r>
            <a:endParaRPr lang="en-US" dirty="0"/>
          </a:p>
        </p:txBody>
      </p:sp>
      <p:sp>
        <p:nvSpPr>
          <p:cNvPr id="3" name="Text Placeholder 2">
            <a:extLst>
              <a:ext uri="{FF2B5EF4-FFF2-40B4-BE49-F238E27FC236}">
                <a16:creationId xmlns:a16="http://schemas.microsoft.com/office/drawing/2014/main" id="{27ED9A76-C871-A725-3D53-EAB8A0BB1E1E}"/>
              </a:ext>
            </a:extLst>
          </p:cNvPr>
          <p:cNvSpPr>
            <a:spLocks noGrp="1"/>
          </p:cNvSpPr>
          <p:nvPr>
            <p:ph type="body" idx="1"/>
          </p:nvPr>
        </p:nvSpPr>
        <p:spPr/>
        <p:txBody>
          <a:bodyPr/>
          <a:lstStyle/>
          <a:p>
            <a:pPr marL="0" indent="0">
              <a:buNone/>
            </a:pPr>
            <a:r>
              <a:rPr lang="en-US" dirty="0"/>
              <a:t>Ulster Tournament Entries</a:t>
            </a:r>
          </a:p>
        </p:txBody>
      </p:sp>
      <p:graphicFrame>
        <p:nvGraphicFramePr>
          <p:cNvPr id="4" name="Table 4">
            <a:extLst>
              <a:ext uri="{FF2B5EF4-FFF2-40B4-BE49-F238E27FC236}">
                <a16:creationId xmlns:a16="http://schemas.microsoft.com/office/drawing/2014/main" id="{04E272A5-6F04-F442-3C46-E3DCFCDD062C}"/>
              </a:ext>
            </a:extLst>
          </p:cNvPr>
          <p:cNvGraphicFramePr>
            <a:graphicFrameLocks noGrp="1"/>
          </p:cNvGraphicFramePr>
          <p:nvPr>
            <p:extLst>
              <p:ext uri="{D42A27DB-BD31-4B8C-83A1-F6EECF244321}">
                <p14:modId xmlns:p14="http://schemas.microsoft.com/office/powerpoint/2010/main" val="365153539"/>
              </p:ext>
            </p:extLst>
          </p:nvPr>
        </p:nvGraphicFramePr>
        <p:xfrm>
          <a:off x="853440" y="2052320"/>
          <a:ext cx="10383519" cy="3860805"/>
        </p:xfrm>
        <a:graphic>
          <a:graphicData uri="http://schemas.openxmlformats.org/drawingml/2006/table">
            <a:tbl>
              <a:tblPr firstRow="1" bandRow="1">
                <a:tableStyleId>{5940675A-B579-460E-94D1-54222C63F5DA}</a:tableStyleId>
              </a:tblPr>
              <a:tblGrid>
                <a:gridCol w="3461173">
                  <a:extLst>
                    <a:ext uri="{9D8B030D-6E8A-4147-A177-3AD203B41FA5}">
                      <a16:colId xmlns:a16="http://schemas.microsoft.com/office/drawing/2014/main" val="2646929546"/>
                    </a:ext>
                  </a:extLst>
                </a:gridCol>
                <a:gridCol w="3461173">
                  <a:extLst>
                    <a:ext uri="{9D8B030D-6E8A-4147-A177-3AD203B41FA5}">
                      <a16:colId xmlns:a16="http://schemas.microsoft.com/office/drawing/2014/main" val="935503112"/>
                    </a:ext>
                  </a:extLst>
                </a:gridCol>
                <a:gridCol w="3461173">
                  <a:extLst>
                    <a:ext uri="{9D8B030D-6E8A-4147-A177-3AD203B41FA5}">
                      <a16:colId xmlns:a16="http://schemas.microsoft.com/office/drawing/2014/main" val="3661134922"/>
                    </a:ext>
                  </a:extLst>
                </a:gridCol>
              </a:tblGrid>
              <a:tr h="772161">
                <a:tc>
                  <a:txBody>
                    <a:bodyPr/>
                    <a:lstStyle/>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r>
                        <a:rPr lang="en-GB" b="1"/>
                        <a:t>BOYS</a:t>
                      </a:r>
                      <a:endParaRPr b="1"/>
                    </a:p>
                  </a:txBody>
                  <a:tcPr marL="91425" marR="91425" marT="91425" marB="91425"/>
                </a:tc>
                <a:tc>
                  <a:txBody>
                    <a:bodyPr/>
                    <a:lstStyle/>
                    <a:p>
                      <a:pPr marL="0" lvl="0" indent="0" algn="l" rtl="0">
                        <a:spcBef>
                          <a:spcPts val="0"/>
                        </a:spcBef>
                        <a:spcAft>
                          <a:spcPts val="0"/>
                        </a:spcAft>
                        <a:buNone/>
                      </a:pPr>
                      <a:r>
                        <a:rPr lang="en-GB" b="1"/>
                        <a:t>GIRLS</a:t>
                      </a:r>
                      <a:endParaRPr b="1"/>
                    </a:p>
                  </a:txBody>
                  <a:tcPr marL="91425" marR="91425" marT="91425" marB="91425"/>
                </a:tc>
                <a:extLst>
                  <a:ext uri="{0D108BD9-81ED-4DB2-BD59-A6C34878D82A}">
                    <a16:rowId xmlns:a16="http://schemas.microsoft.com/office/drawing/2014/main" val="1808256622"/>
                  </a:ext>
                </a:extLst>
              </a:tr>
              <a:tr h="772161">
                <a:tc>
                  <a:txBody>
                    <a:bodyPr/>
                    <a:lstStyle/>
                    <a:p>
                      <a:pPr marL="0" lvl="0" indent="0" algn="l" rtl="0">
                        <a:spcBef>
                          <a:spcPts val="0"/>
                        </a:spcBef>
                        <a:spcAft>
                          <a:spcPts val="0"/>
                        </a:spcAft>
                        <a:buNone/>
                      </a:pPr>
                      <a:r>
                        <a:rPr lang="en-GB" b="1" dirty="0"/>
                        <a:t>Under 12</a:t>
                      </a:r>
                      <a:endParaRPr b="1" dirty="0"/>
                    </a:p>
                  </a:txBody>
                  <a:tcPr marL="91425" marR="91425" marT="91425" marB="91425"/>
                </a:tc>
                <a:tc>
                  <a:txBody>
                    <a:bodyPr/>
                    <a:lstStyle/>
                    <a:p>
                      <a:pPr marL="0" lvl="0" indent="0" algn="l" rtl="0">
                        <a:spcBef>
                          <a:spcPts val="0"/>
                        </a:spcBef>
                        <a:spcAft>
                          <a:spcPts val="0"/>
                        </a:spcAft>
                        <a:buNone/>
                      </a:pPr>
                      <a:r>
                        <a:rPr lang="en-GB"/>
                        <a:t>46</a:t>
                      </a:r>
                      <a:endParaRPr/>
                    </a:p>
                  </a:txBody>
                  <a:tcPr marL="91425" marR="91425" marT="91425" marB="91425"/>
                </a:tc>
                <a:tc>
                  <a:txBody>
                    <a:bodyPr/>
                    <a:lstStyle/>
                    <a:p>
                      <a:pPr marL="0" lvl="0" indent="0" algn="l" rtl="0">
                        <a:spcBef>
                          <a:spcPts val="0"/>
                        </a:spcBef>
                        <a:spcAft>
                          <a:spcPts val="0"/>
                        </a:spcAft>
                        <a:buNone/>
                      </a:pPr>
                      <a:r>
                        <a:rPr lang="en-GB"/>
                        <a:t>33</a:t>
                      </a:r>
                      <a:endParaRPr/>
                    </a:p>
                  </a:txBody>
                  <a:tcPr marL="91425" marR="91425" marT="91425" marB="91425"/>
                </a:tc>
                <a:extLst>
                  <a:ext uri="{0D108BD9-81ED-4DB2-BD59-A6C34878D82A}">
                    <a16:rowId xmlns:a16="http://schemas.microsoft.com/office/drawing/2014/main" val="3079776443"/>
                  </a:ext>
                </a:extLst>
              </a:tr>
              <a:tr h="772161">
                <a:tc>
                  <a:txBody>
                    <a:bodyPr/>
                    <a:lstStyle/>
                    <a:p>
                      <a:pPr marL="0" lvl="0" indent="0" algn="l" rtl="0">
                        <a:spcBef>
                          <a:spcPts val="0"/>
                        </a:spcBef>
                        <a:spcAft>
                          <a:spcPts val="0"/>
                        </a:spcAft>
                        <a:buNone/>
                      </a:pPr>
                      <a:r>
                        <a:rPr lang="en-GB" b="1" dirty="0"/>
                        <a:t>Under 14</a:t>
                      </a:r>
                      <a:endParaRPr b="1" dirty="0"/>
                    </a:p>
                  </a:txBody>
                  <a:tcPr marL="91425" marR="91425" marT="91425" marB="91425"/>
                </a:tc>
                <a:tc>
                  <a:txBody>
                    <a:bodyPr/>
                    <a:lstStyle/>
                    <a:p>
                      <a:pPr marL="0" lvl="0" indent="0" algn="l" rtl="0">
                        <a:spcBef>
                          <a:spcPts val="0"/>
                        </a:spcBef>
                        <a:spcAft>
                          <a:spcPts val="0"/>
                        </a:spcAft>
                        <a:buNone/>
                      </a:pPr>
                      <a:r>
                        <a:rPr lang="en-GB" dirty="0"/>
                        <a:t>83</a:t>
                      </a:r>
                      <a:endParaRPr dirty="0"/>
                    </a:p>
                  </a:txBody>
                  <a:tcPr marL="91425" marR="91425" marT="91425" marB="91425"/>
                </a:tc>
                <a:tc>
                  <a:txBody>
                    <a:bodyPr/>
                    <a:lstStyle/>
                    <a:p>
                      <a:pPr marL="0" lvl="0" indent="0" algn="l" rtl="0">
                        <a:spcBef>
                          <a:spcPts val="0"/>
                        </a:spcBef>
                        <a:spcAft>
                          <a:spcPts val="0"/>
                        </a:spcAft>
                        <a:buNone/>
                      </a:pPr>
                      <a:r>
                        <a:rPr lang="en-GB" dirty="0"/>
                        <a:t>57</a:t>
                      </a:r>
                      <a:endParaRPr dirty="0"/>
                    </a:p>
                  </a:txBody>
                  <a:tcPr marL="91425" marR="91425" marT="91425" marB="91425"/>
                </a:tc>
                <a:extLst>
                  <a:ext uri="{0D108BD9-81ED-4DB2-BD59-A6C34878D82A}">
                    <a16:rowId xmlns:a16="http://schemas.microsoft.com/office/drawing/2014/main" val="3419211281"/>
                  </a:ext>
                </a:extLst>
              </a:tr>
              <a:tr h="772161">
                <a:tc>
                  <a:txBody>
                    <a:bodyPr/>
                    <a:lstStyle/>
                    <a:p>
                      <a:pPr marL="0" lvl="0" indent="0" algn="l" rtl="0">
                        <a:spcBef>
                          <a:spcPts val="0"/>
                        </a:spcBef>
                        <a:spcAft>
                          <a:spcPts val="0"/>
                        </a:spcAft>
                        <a:buNone/>
                      </a:pPr>
                      <a:r>
                        <a:rPr lang="en-GB" b="1"/>
                        <a:t>Under 16</a:t>
                      </a:r>
                      <a:endParaRPr b="1"/>
                    </a:p>
                  </a:txBody>
                  <a:tcPr marL="91425" marR="91425" marT="91425" marB="91425"/>
                </a:tc>
                <a:tc>
                  <a:txBody>
                    <a:bodyPr/>
                    <a:lstStyle/>
                    <a:p>
                      <a:pPr marL="0" lvl="0" indent="0" algn="l" rtl="0">
                        <a:spcBef>
                          <a:spcPts val="0"/>
                        </a:spcBef>
                        <a:spcAft>
                          <a:spcPts val="0"/>
                        </a:spcAft>
                        <a:buNone/>
                      </a:pPr>
                      <a:r>
                        <a:rPr lang="en-GB"/>
                        <a:t>72</a:t>
                      </a:r>
                      <a:endParaRPr/>
                    </a:p>
                  </a:txBody>
                  <a:tcPr marL="91425" marR="91425" marT="91425" marB="91425"/>
                </a:tc>
                <a:tc>
                  <a:txBody>
                    <a:bodyPr/>
                    <a:lstStyle/>
                    <a:p>
                      <a:pPr marL="0" lvl="0" indent="0" algn="l" rtl="0">
                        <a:spcBef>
                          <a:spcPts val="0"/>
                        </a:spcBef>
                        <a:spcAft>
                          <a:spcPts val="0"/>
                        </a:spcAft>
                        <a:buNone/>
                      </a:pPr>
                      <a:r>
                        <a:rPr lang="en-GB"/>
                        <a:t>45</a:t>
                      </a:r>
                      <a:endParaRPr/>
                    </a:p>
                  </a:txBody>
                  <a:tcPr marL="91425" marR="91425" marT="91425" marB="91425"/>
                </a:tc>
                <a:extLst>
                  <a:ext uri="{0D108BD9-81ED-4DB2-BD59-A6C34878D82A}">
                    <a16:rowId xmlns:a16="http://schemas.microsoft.com/office/drawing/2014/main" val="3443830716"/>
                  </a:ext>
                </a:extLst>
              </a:tr>
              <a:tr h="772161">
                <a:tc>
                  <a:txBody>
                    <a:bodyPr/>
                    <a:lstStyle/>
                    <a:p>
                      <a:pPr marL="0" lvl="0" indent="0" algn="l" rtl="0">
                        <a:spcBef>
                          <a:spcPts val="0"/>
                        </a:spcBef>
                        <a:spcAft>
                          <a:spcPts val="0"/>
                        </a:spcAft>
                        <a:buNone/>
                      </a:pPr>
                      <a:r>
                        <a:rPr lang="en-GB" b="1"/>
                        <a:t>Under 18</a:t>
                      </a:r>
                      <a:endParaRPr b="1"/>
                    </a:p>
                  </a:txBody>
                  <a:tcPr marL="91425" marR="91425" marT="91425" marB="91425"/>
                </a:tc>
                <a:tc>
                  <a:txBody>
                    <a:bodyPr/>
                    <a:lstStyle/>
                    <a:p>
                      <a:pPr marL="0" lvl="0" indent="0" algn="l" rtl="0">
                        <a:spcBef>
                          <a:spcPts val="0"/>
                        </a:spcBef>
                        <a:spcAft>
                          <a:spcPts val="0"/>
                        </a:spcAft>
                        <a:buNone/>
                      </a:pPr>
                      <a:r>
                        <a:rPr lang="en-GB"/>
                        <a:t>68</a:t>
                      </a:r>
                      <a:endParaRPr/>
                    </a:p>
                  </a:txBody>
                  <a:tcPr marL="91425" marR="91425" marT="91425" marB="91425"/>
                </a:tc>
                <a:tc>
                  <a:txBody>
                    <a:bodyPr/>
                    <a:lstStyle/>
                    <a:p>
                      <a:pPr marL="0" lvl="0" indent="0" algn="l" rtl="0">
                        <a:spcBef>
                          <a:spcPts val="0"/>
                        </a:spcBef>
                        <a:spcAft>
                          <a:spcPts val="0"/>
                        </a:spcAft>
                        <a:buNone/>
                      </a:pPr>
                      <a:r>
                        <a:rPr lang="en-GB" dirty="0"/>
                        <a:t>45</a:t>
                      </a:r>
                      <a:endParaRPr dirty="0"/>
                    </a:p>
                  </a:txBody>
                  <a:tcPr marL="91425" marR="91425" marT="91425" marB="91425"/>
                </a:tc>
                <a:extLst>
                  <a:ext uri="{0D108BD9-81ED-4DB2-BD59-A6C34878D82A}">
                    <a16:rowId xmlns:a16="http://schemas.microsoft.com/office/drawing/2014/main" val="990531012"/>
                  </a:ext>
                </a:extLst>
              </a:tr>
            </a:tbl>
          </a:graphicData>
        </a:graphic>
      </p:graphicFrame>
    </p:spTree>
    <p:extLst>
      <p:ext uri="{BB962C8B-B14F-4D97-AF65-F5344CB8AC3E}">
        <p14:creationId xmlns:p14="http://schemas.microsoft.com/office/powerpoint/2010/main" val="810582447"/>
      </p:ext>
    </p:extLst>
  </p:cSld>
  <p:clrMapOvr>
    <a:masterClrMapping/>
  </p:clrMapOvr>
  <p:transition spd="med"/>
</p:sld>
</file>

<file path=ppt/theme/theme1.xml><?xml version="1.0" encoding="utf-8"?>
<a:theme xmlns:a="http://schemas.openxmlformats.org/drawingml/2006/main" name="1_Office Theme">
  <a:themeElements>
    <a:clrScheme name="1_Office Theme">
      <a:dk1>
        <a:srgbClr val="000000"/>
      </a:dk1>
      <a:lt1>
        <a:srgbClr val="FFFFFF"/>
      </a:lt1>
      <a:dk2>
        <a:srgbClr val="A7A7A7"/>
      </a:dk2>
      <a:lt2>
        <a:srgbClr val="535353"/>
      </a:lt2>
      <a:accent1>
        <a:srgbClr val="4C186D"/>
      </a:accent1>
      <a:accent2>
        <a:srgbClr val="61BC47"/>
      </a:accent2>
      <a:accent3>
        <a:srgbClr val="BCD637"/>
      </a:accent3>
      <a:accent4>
        <a:srgbClr val="DA252B"/>
      </a:accent4>
      <a:accent5>
        <a:srgbClr val="0189C7"/>
      </a:accent5>
      <a:accent6>
        <a:srgbClr val="F16527"/>
      </a:accent6>
      <a:hlink>
        <a:srgbClr val="0000FF"/>
      </a:hlink>
      <a:folHlink>
        <a:srgbClr val="FF00FF"/>
      </a:folHlink>
    </a:clrScheme>
    <a:fontScheme name="1_Office Theme">
      <a:majorFont>
        <a:latin typeface="Helvetica"/>
        <a:ea typeface="Helvetica"/>
        <a:cs typeface="Helvetica"/>
      </a:majorFont>
      <a:minorFont>
        <a:latin typeface="Arial"/>
        <a:ea typeface="Arial"/>
        <a:cs typeface="Arial"/>
      </a:minorFont>
    </a:fontScheme>
    <a:fmtScheme name="1_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Office Theme">
  <a:themeElements>
    <a:clrScheme name="1_Office Theme">
      <a:dk1>
        <a:srgbClr val="000000"/>
      </a:dk1>
      <a:lt1>
        <a:srgbClr val="FFFFFF"/>
      </a:lt1>
      <a:dk2>
        <a:srgbClr val="A7A7A7"/>
      </a:dk2>
      <a:lt2>
        <a:srgbClr val="535353"/>
      </a:lt2>
      <a:accent1>
        <a:srgbClr val="4C186D"/>
      </a:accent1>
      <a:accent2>
        <a:srgbClr val="61BC47"/>
      </a:accent2>
      <a:accent3>
        <a:srgbClr val="BCD637"/>
      </a:accent3>
      <a:accent4>
        <a:srgbClr val="DA252B"/>
      </a:accent4>
      <a:accent5>
        <a:srgbClr val="0189C7"/>
      </a:accent5>
      <a:accent6>
        <a:srgbClr val="F16527"/>
      </a:accent6>
      <a:hlink>
        <a:srgbClr val="0000FF"/>
      </a:hlink>
      <a:folHlink>
        <a:srgbClr val="FF00FF"/>
      </a:folHlink>
    </a:clrScheme>
    <a:fontScheme name="1_Office Theme">
      <a:majorFont>
        <a:latin typeface="Helvetica"/>
        <a:ea typeface="Helvetica"/>
        <a:cs typeface="Helvetica"/>
      </a:majorFont>
      <a:minorFont>
        <a:latin typeface="Arial"/>
        <a:ea typeface="Arial"/>
        <a:cs typeface="Arial"/>
      </a:minorFont>
    </a:fontScheme>
    <a:fmtScheme name="1_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21</TotalTime>
  <Words>1314</Words>
  <Application>Microsoft Office PowerPoint</Application>
  <PresentationFormat>Widescreen</PresentationFormat>
  <Paragraphs>369</Paragraphs>
  <Slides>10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Gibson Light</vt:lpstr>
      <vt:lpstr>Tahoma</vt:lpstr>
      <vt:lpstr>1_Office Theme</vt:lpstr>
      <vt:lpstr>Ulster Branch Employees Report   Ulster Branch AGM 1/3/2023  Stephen Garvin – Development Manager</vt:lpstr>
      <vt:lpstr>Sport NI Targets over 5 year cycle</vt:lpstr>
      <vt:lpstr>Workforce data</vt:lpstr>
      <vt:lpstr>New goals and targets for next cycle</vt:lpstr>
      <vt:lpstr>Performance Director Report –  Carlos Miranda</vt:lpstr>
      <vt:lpstr>Administration and Finance –  Anna Mccartan</vt:lpstr>
      <vt:lpstr>Enjoy Tennis Development Officer –  Ben Neal</vt:lpstr>
      <vt:lpstr>Competitions Co-Ordinator – Will Boyd</vt:lpstr>
      <vt:lpstr>Number of Junior Ulster players who  competed last year</vt:lpstr>
      <vt:lpstr>Senior &amp; Masters Competition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Manager Report   Ulster Branch AGM 1/3/2023  Stephen Garvin</dc:title>
  <dc:creator>Anna McCartan</dc:creator>
  <cp:lastModifiedBy>Anna McCartan</cp:lastModifiedBy>
  <cp:revision>6</cp:revision>
  <cp:lastPrinted>2023-02-27T22:50:17Z</cp:lastPrinted>
  <dcterms:modified xsi:type="dcterms:W3CDTF">2023-03-01T15:31:44Z</dcterms:modified>
</cp:coreProperties>
</file>